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comments/comment1.xml" ContentType="application/vnd.openxmlformats-officedocument.presentationml.comments+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comments/comment2.xml" ContentType="application/vnd.openxmlformats-officedocument.presentationml.comments+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5"/>
  </p:notesMasterIdLst>
  <p:handoutMasterIdLst>
    <p:handoutMasterId r:id="rId6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309" r:id="rId29"/>
    <p:sldId id="320" r:id="rId30"/>
    <p:sldId id="279" r:id="rId31"/>
    <p:sldId id="310" r:id="rId32"/>
    <p:sldId id="308" r:id="rId33"/>
    <p:sldId id="312" r:id="rId34"/>
    <p:sldId id="313" r:id="rId35"/>
    <p:sldId id="321" r:id="rId36"/>
    <p:sldId id="280" r:id="rId37"/>
    <p:sldId id="281" r:id="rId38"/>
    <p:sldId id="282" r:id="rId39"/>
    <p:sldId id="283" r:id="rId40"/>
    <p:sldId id="322" r:id="rId41"/>
    <p:sldId id="311" r:id="rId42"/>
    <p:sldId id="323" r:id="rId43"/>
    <p:sldId id="314" r:id="rId44"/>
    <p:sldId id="285" r:id="rId45"/>
    <p:sldId id="317" r:id="rId46"/>
    <p:sldId id="324" r:id="rId47"/>
    <p:sldId id="287" r:id="rId48"/>
    <p:sldId id="288" r:id="rId49"/>
    <p:sldId id="289" r:id="rId50"/>
    <p:sldId id="290" r:id="rId51"/>
    <p:sldId id="291" r:id="rId52"/>
    <p:sldId id="292" r:id="rId53"/>
    <p:sldId id="293" r:id="rId54"/>
    <p:sldId id="294" r:id="rId55"/>
    <p:sldId id="295" r:id="rId56"/>
    <p:sldId id="296" r:id="rId57"/>
    <p:sldId id="318" r:id="rId58"/>
    <p:sldId id="319" r:id="rId59"/>
    <p:sldId id="297" r:id="rId60"/>
    <p:sldId id="298" r:id="rId61"/>
    <p:sldId id="304" r:id="rId62"/>
    <p:sldId id="305" r:id="rId63"/>
    <p:sldId id="306" r:id="rId6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hn Fitzpatrick" initials="" lastIdx="2"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87602" autoAdjust="0"/>
  </p:normalViewPr>
  <p:slideViewPr>
    <p:cSldViewPr snapToGrid="0">
      <p:cViewPr varScale="1">
        <p:scale>
          <a:sx n="65" d="100"/>
          <a:sy n="65" d="100"/>
        </p:scale>
        <p:origin x="-1152"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12656"/>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notesMaster" Target="notesMasters/notesMaster1.xml"/><Relationship Id="rId66" Type="http://schemas.openxmlformats.org/officeDocument/2006/relationships/handoutMaster" Target="handoutMasters/handoutMaster1.xml"/><Relationship Id="rId67" Type="http://schemas.openxmlformats.org/officeDocument/2006/relationships/printerSettings" Target="printerSettings/printerSettings1.bin"/><Relationship Id="rId68" Type="http://schemas.openxmlformats.org/officeDocument/2006/relationships/commentAuthors" Target="commentAuthors.xml"/><Relationship Id="rId69" Type="http://schemas.openxmlformats.org/officeDocument/2006/relationships/presProps" Target="presProp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viewProps" Target="viewProps.xml"/><Relationship Id="rId71" Type="http://schemas.openxmlformats.org/officeDocument/2006/relationships/theme" Target="theme/theme1.xml"/><Relationship Id="rId72"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5-10-22T14:14:18.510" idx="1">
    <p:pos x="10495" y="704"/>
    <p:text>'node2' to 'web03'?</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5-10-22T14:14:18.510" idx="2">
    <p:pos x="10495" y="704"/>
    <p:text>'node2' to 'web03'?</p:tex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04/11/15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04/11/15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Bootstrap the</a:t>
            </a:r>
            <a:r>
              <a:rPr lang="en-US" baseline="0" dirty="0" smtClean="0"/>
              <a:t> new</a:t>
            </a:r>
            <a:r>
              <a:rPr lang="en-US" dirty="0" smtClean="0"/>
              <a:t> node and name it node3 – this time we set the </a:t>
            </a:r>
            <a:r>
              <a:rPr lang="en-US" dirty="0" err="1" smtClean="0"/>
              <a:t>runlist</a:t>
            </a:r>
            <a:r>
              <a:rPr lang="en-US" dirty="0" smtClean="0"/>
              <a:t> at boot time.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'node2'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'web02'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10213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Bootstrap the</a:t>
            </a:r>
            <a:r>
              <a:rPr lang="en-US" baseline="0" dirty="0" smtClean="0"/>
              <a:t> new</a:t>
            </a:r>
            <a:r>
              <a:rPr lang="en-US" dirty="0" smtClean="0"/>
              <a:t> node and name it node3 – this time we set the </a:t>
            </a:r>
            <a:r>
              <a:rPr lang="en-US" dirty="0" err="1" smtClean="0"/>
              <a:t>runlist</a:t>
            </a:r>
            <a:r>
              <a:rPr lang="en-US" dirty="0" smtClean="0"/>
              <a:t> at boot time.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'node2'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'web02'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102130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proxy.</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There are a lot of options for defining the search criteria that we will continue to explore. The most important criteria in this instance is star-colon-star. This means that we want to issue a command to all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if you want to execute a "sudo chef-client" run for all of your</a:t>
            </a:r>
            <a:r>
              <a:rPr lang="en-US" baseline="0" dirty="0" smtClean="0"/>
              <a:t> </a:t>
            </a:r>
            <a:r>
              <a:rPr lang="en-US" dirty="0" smtClean="0"/>
              <a:t>nodes,  you should write out this</a:t>
            </a:r>
            <a:r>
              <a:rPr lang="en-US" baseline="0" dirty="0" smtClean="0"/>
              <a:t> command.</a:t>
            </a:r>
            <a:r>
              <a:rPr lang="en-US" dirty="0" smtClean="0"/>
              <a:t/>
            </a:r>
            <a:br>
              <a:rPr lang="en-US" dirty="0" smtClean="0"/>
            </a:br>
            <a:endParaRPr lang="en-US" dirty="0" smtClean="0"/>
          </a:p>
          <a:p>
            <a:r>
              <a:rPr lang="en-US" dirty="0" smtClean="0"/>
              <a:t>You would</a:t>
            </a:r>
            <a:r>
              <a:rPr lang="en-US" baseline="0" dirty="0" smtClean="0"/>
              <a:t> </a:t>
            </a:r>
            <a:r>
              <a:rPr lang="en-US" dirty="0" smtClean="0"/>
              <a:t>need to provide the user name to log into the system, the password for that system, and then finally the command to execute.</a:t>
            </a:r>
          </a:p>
          <a:p>
            <a:endParaRPr lang="en-US" dirty="0" smtClean="0"/>
          </a:p>
          <a:p>
            <a:r>
              <a:rPr lang="en-US" dirty="0" smtClean="0"/>
              <a:t>In this way, you could easily ask your nodes to update from your current workstation as long as they all have the same login credentials. For more security,</a:t>
            </a:r>
            <a:r>
              <a:rPr lang="en-US" baseline="0" dirty="0" smtClean="0"/>
              <a:t> you sh</a:t>
            </a:r>
            <a:r>
              <a:rPr lang="en-US" dirty="0" smtClean="0"/>
              <a:t>ould likely use SSH keys and forego specifying a username and password.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an acceptance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08980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4" r:id="rId15"/>
    <p:sldLayoutId id="2147483805" r:id="rId16"/>
    <p:sldLayoutId id="2147483806" r:id="rId17"/>
    <p:sldLayoutId id="2147483807" r:id="rId18"/>
    <p:sldLayoutId id="2147483808" r:id="rId19"/>
    <p:sldLayoutId id="2147483809"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 Id="rId3" Type="http://schemas.openxmlformats.org/officeDocument/2006/relationships/comments" Target="../comments/commen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6.xml"/><Relationship Id="rId3" Type="http://schemas.openxmlformats.org/officeDocument/2006/relationships/comments" Target="../comments/comment2.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s>
</file>

<file path=ppt/slides/_rels/slide41.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19.emf"/><Relationship Id="rId1" Type="http://schemas.openxmlformats.org/officeDocument/2006/relationships/slideLayout" Target="../slideLayouts/slideLayout20.xml"/><Relationship Id="rId2" Type="http://schemas.openxmlformats.org/officeDocument/2006/relationships/image" Target="../media/image17.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9.xml"/></Relationships>
</file>

<file path=ppt/slides/_rels/slide54.xml.rels><?xml version="1.0" encoding="UTF-8" standalone="yes"?>
<Relationships xmlns="http://schemas.openxmlformats.org/package/2006/relationships"><Relationship Id="rId3" Type="http://schemas.openxmlformats.org/officeDocument/2006/relationships/image" Target="../media/image21.emf"/><Relationship Id="rId4" Type="http://schemas.openxmlformats.org/officeDocument/2006/relationships/image" Target="../media/image22.emf"/><Relationship Id="rId1" Type="http://schemas.openxmlformats.org/officeDocument/2006/relationships/slideLayout" Target="../slideLayouts/slideLayout20.xml"/><Relationship Id="rId2" Type="http://schemas.openxmlformats.org/officeDocument/2006/relationships/image" Target="../media/image20.emf"/></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   node1</a:t>
            </a:r>
          </a:p>
          <a:p>
            <a:r>
              <a:rPr lang="en-US" dirty="0"/>
              <a:t>Environment: _default</a:t>
            </a:r>
          </a:p>
          <a:p>
            <a:r>
              <a:rPr lang="en-US" dirty="0"/>
              <a:t>FQDN:        ip-172-31-29-218.ec2.internal</a:t>
            </a:r>
          </a:p>
          <a:p>
            <a:r>
              <a:rPr lang="en-US" dirty="0"/>
              <a:t>IP:          54.88.185.159</a:t>
            </a:r>
          </a:p>
          <a:p>
            <a:r>
              <a:rPr lang="en-US" dirty="0"/>
              <a:t>Run List:    role[web]</a:t>
            </a:r>
          </a:p>
          <a:p>
            <a:r>
              <a:rPr lang="en-US" dirty="0"/>
              <a:t>Roles:       web</a:t>
            </a:r>
          </a:p>
          <a:p>
            <a:r>
              <a:rPr lang="en-US" dirty="0"/>
              <a:t>Recipes:     apache::default, my-chef-client::default, apache::server, chef-client::default, chef-client::service, chef-client::</a:t>
            </a:r>
            <a:r>
              <a:rPr lang="en-US" dirty="0" err="1"/>
              <a:t>init_service</a:t>
            </a:r>
            <a:endParaRPr lang="en-US" dirty="0"/>
          </a:p>
          <a:p>
            <a:r>
              <a:rPr lang="en-US" dirty="0"/>
              <a:t>Platform:    centos 6.7</a:t>
            </a:r>
          </a:p>
          <a:p>
            <a:r>
              <a:rPr lang="en-US" dirty="0"/>
              <a:t>Tags:</a:t>
            </a:r>
            <a:endParaRPr lang="en-US" dirty="0" smtClean="0"/>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normAutofit/>
          </a:bodyPr>
          <a:lstStyle/>
          <a:p>
            <a:r>
              <a:rPr lang="en-US" sz="3600" dirty="0"/>
              <a:t>name </a:t>
            </a:r>
            <a:r>
              <a:rPr lang="uk-UA" sz="3600" dirty="0" smtClean="0"/>
              <a:t>'</a:t>
            </a:r>
            <a:r>
              <a:rPr lang="en-US" sz="3600" dirty="0" smtClean="0"/>
              <a:t>production</a:t>
            </a:r>
            <a:r>
              <a:rPr lang="uk-UA" sz="3600" dirty="0" smtClean="0"/>
              <a:t>'</a:t>
            </a:r>
            <a:endParaRPr lang="en-US" sz="3600" dirty="0"/>
          </a:p>
          <a:p>
            <a:r>
              <a:rPr lang="en-US" sz="3600" dirty="0"/>
              <a:t>description </a:t>
            </a:r>
            <a:r>
              <a:rPr lang="uk-UA" sz="3600" dirty="0" smtClean="0"/>
              <a:t>'</a:t>
            </a:r>
            <a:r>
              <a:rPr lang="en-US" sz="3600" dirty="0" smtClean="0"/>
              <a:t>Where </a:t>
            </a:r>
            <a:r>
              <a:rPr lang="en-US" sz="3600" dirty="0"/>
              <a:t>we run production </a:t>
            </a:r>
            <a:r>
              <a:rPr lang="en-US" sz="3600" dirty="0" smtClean="0"/>
              <a:t>code</a:t>
            </a:r>
            <a:r>
              <a:rPr lang="uk-UA" sz="3600" dirty="0" smtClean="0"/>
              <a:t>'</a:t>
            </a:r>
            <a:endParaRPr lang="en-US" sz="3600" dirty="0"/>
          </a:p>
          <a:p>
            <a:endParaRPr lang="en-US" sz="3600" dirty="0"/>
          </a:p>
          <a:p>
            <a:r>
              <a:rPr lang="en-US" sz="3600" dirty="0"/>
              <a:t>cookbook </a:t>
            </a:r>
            <a:r>
              <a:rPr lang="uk-UA" sz="3600" dirty="0" smtClean="0"/>
              <a:t>'</a:t>
            </a:r>
            <a:r>
              <a:rPr lang="en-US" sz="3600" dirty="0" smtClean="0"/>
              <a:t>apache</a:t>
            </a:r>
            <a:r>
              <a:rPr lang="uk-UA" sz="3600" dirty="0" smtClean="0"/>
              <a:t>'</a:t>
            </a:r>
            <a:r>
              <a:rPr lang="en-US" sz="3600" dirty="0" smtClean="0"/>
              <a:t>, </a:t>
            </a:r>
            <a:r>
              <a:rPr lang="uk-UA" sz="3600" dirty="0" smtClean="0"/>
              <a:t>'</a:t>
            </a:r>
            <a:r>
              <a:rPr lang="en-US" sz="3600" dirty="0" smtClean="0"/>
              <a:t>= 0.3.0</a:t>
            </a:r>
            <a:r>
              <a:rPr lang="uk-UA" sz="3600" dirty="0" smtClean="0"/>
              <a:t>'</a:t>
            </a:r>
            <a:endParaRPr lang="en-US" sz="3600" dirty="0" smtClean="0"/>
          </a:p>
          <a:p>
            <a:r>
              <a:rPr lang="en-US" sz="3200" dirty="0" err="1" smtClean="0"/>
              <a:t>override_attributes</a:t>
            </a:r>
            <a:r>
              <a:rPr lang="en-US" sz="3200" dirty="0"/>
              <a:t>({</a:t>
            </a:r>
          </a:p>
          <a:p>
            <a:r>
              <a:rPr lang="de-DE" sz="3200" dirty="0"/>
              <a:t>  "</a:t>
            </a:r>
            <a:r>
              <a:rPr lang="de-DE" sz="3200" dirty="0" err="1"/>
              <a:t>apache</a:t>
            </a:r>
            <a:r>
              <a:rPr lang="de-DE" sz="3200" dirty="0"/>
              <a:t>" =&gt; {</a:t>
            </a:r>
            <a:endParaRPr lang="tr-TR" sz="3200" dirty="0"/>
          </a:p>
          <a:p>
            <a:r>
              <a:rPr lang="tr-TR" sz="3200" dirty="0"/>
              <a:t>        "port" =&gt; 8181</a:t>
            </a:r>
          </a:p>
          <a:p>
            <a:r>
              <a:rPr lang="tr-TR" sz="3200" dirty="0"/>
              <a:t>      }</a:t>
            </a:r>
          </a:p>
          <a:p>
            <a:r>
              <a:rPr lang="tr-TR" sz="3200" dirty="0"/>
              <a:t>})</a:t>
            </a:r>
            <a:endParaRPr lang="en-US" sz="3200" dirty="0"/>
          </a:p>
          <a:p>
            <a:endParaRPr lang="en-US" sz="3600" dirty="0" smtClean="0"/>
          </a:p>
          <a:p>
            <a:endParaRPr lang="en-US" sz="36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
        <p:nvSpPr>
          <p:cNvPr id="7" name="Text Placeholder 6"/>
          <p:cNvSpPr>
            <a:spLocks noGrp="1"/>
          </p:cNvSpPr>
          <p:nvPr>
            <p:ph type="body" sz="quarter" idx="13"/>
          </p:nvPr>
        </p:nvSpPr>
        <p:spPr>
          <a:xfrm>
            <a:off x="1135042" y="4131568"/>
            <a:ext cx="14404273" cy="3565056"/>
          </a:xfrm>
        </p:spPr>
        <p:txBody>
          <a:bodyPr/>
          <a:lstStyle/>
          <a:p>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err="1"/>
              <a:t>chef_type</a:t>
            </a:r>
            <a:r>
              <a:rPr lang="en-US" dirty="0"/>
              <a:t>:           environment</a:t>
            </a:r>
          </a:p>
          <a:p>
            <a:r>
              <a:rPr lang="en-US" dirty="0" err="1"/>
              <a:t>cookbook_versions</a:t>
            </a:r>
            <a:r>
              <a:rPr lang="en-US" dirty="0"/>
              <a:t>:</a:t>
            </a:r>
          </a:p>
          <a:p>
            <a:r>
              <a:rPr lang="en-US" dirty="0"/>
              <a:t>  apache: = 0.3.0</a:t>
            </a:r>
          </a:p>
          <a:p>
            <a:r>
              <a:rPr lang="en-US" dirty="0" err="1"/>
              <a:t>default_attributes</a:t>
            </a:r>
            <a:r>
              <a:rPr lang="en-US" dirty="0"/>
              <a:t>:</a:t>
            </a:r>
          </a:p>
          <a:p>
            <a:r>
              <a:rPr lang="en-US" dirty="0"/>
              <a:t>description:         Where we run production code</a:t>
            </a:r>
          </a:p>
          <a:p>
            <a:r>
              <a:rPr lang="en-US" dirty="0" err="1"/>
              <a:t>json_class</a:t>
            </a:r>
            <a:r>
              <a:rPr lang="en-US" dirty="0"/>
              <a:t>:          Chef::Environment</a:t>
            </a:r>
          </a:p>
          <a:p>
            <a:r>
              <a:rPr lang="en-US" dirty="0"/>
              <a:t>name:                production</a:t>
            </a:r>
          </a:p>
          <a:p>
            <a:r>
              <a:rPr lang="en-US" dirty="0" err="1"/>
              <a:t>override_attributes</a:t>
            </a:r>
            <a:r>
              <a:rPr lang="en-US" dirty="0"/>
              <a:t>:</a:t>
            </a:r>
          </a:p>
          <a:p>
            <a:r>
              <a:rPr lang="en-US" dirty="0"/>
              <a:t>  apache:</a:t>
            </a:r>
          </a:p>
          <a:p>
            <a:r>
              <a:rPr lang="en-US" dirty="0"/>
              <a:t>    port: 8181</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5703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9" name="Rectangle 8"/>
          <p:cNvSpPr/>
          <p:nvPr/>
        </p:nvSpPr>
        <p:spPr bwMode="auto">
          <a:xfrm>
            <a:off x="1126392" y="5573747"/>
            <a:ext cx="14431939" cy="14552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a:t> </a:t>
            </a:r>
            <a:r>
              <a:rPr lang="en-US" dirty="0" err="1"/>
              <a:t>chef_environment</a:t>
            </a:r>
            <a:r>
              <a:rPr lang="en-US" dirty="0"/>
              <a:t>: production</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an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1865269"/>
          </a:xfrm>
        </p:spPr>
        <p:txBody>
          <a:bodyPr/>
          <a:lstStyle/>
          <a:p>
            <a:r>
              <a:rPr lang="en-US" dirty="0" smtClean="0"/>
              <a:t>node2:</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normAutofit fontScale="90000"/>
          </a:bodyPr>
          <a:lstStyle/>
          <a:p>
            <a:r>
              <a:rPr lang="en-US" dirty="0" smtClean="0"/>
              <a:t>Lab: Set node2's Environment to Production</a:t>
            </a:r>
            <a:br>
              <a:rPr lang="en-US" dirty="0" smtClean="0"/>
            </a:br>
            <a:endParaRPr lang="en-US" dirty="0"/>
          </a:p>
        </p:txBody>
      </p:sp>
      <p:sp>
        <p:nvSpPr>
          <p:cNvPr id="4" name="Text Placeholder 3"/>
          <p:cNvSpPr>
            <a:spLocks noGrp="1"/>
          </p:cNvSpPr>
          <p:nvPr>
            <p:ph type="body" sz="quarter" idx="11"/>
          </p:nvPr>
        </p:nvSpPr>
        <p:spPr/>
        <p:txBody>
          <a:bodyPr/>
          <a:lstStyle/>
          <a:p>
            <a:r>
              <a:rPr lang="en-US" smtClean="0"/>
              <a:t>$ knife node environment set node2 production</a:t>
            </a:r>
            <a:endParaRPr lang="en-US" dirty="0"/>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
        <p:nvSpPr>
          <p:cNvPr id="12" name="Content Placeholder 1"/>
          <p:cNvSpPr txBox="1">
            <a:spLocks/>
          </p:cNvSpPr>
          <p:nvPr/>
        </p:nvSpPr>
        <p:spPr bwMode="white">
          <a:xfrm>
            <a:off x="1121104" y="5520270"/>
            <a:ext cx="14423693" cy="1865269"/>
          </a:xfrm>
          <a:prstGeom prst="rect">
            <a:avLst/>
          </a:prstGeom>
          <a:solidFill>
            <a:schemeClr val="tx2"/>
          </a:solidFill>
          <a:ln w="12700">
            <a:solidFill>
              <a:schemeClr val="tx2"/>
            </a:solidFill>
            <a:prstDash val="dash"/>
          </a:ln>
        </p:spPr>
        <p:txBody>
          <a:bodyPr vert="horz" wrap="square" lIns="91440" tIns="45720" rIns="91440" bIns="45720" rtlCol="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kern="1200" baseline="0">
                <a:solidFill>
                  <a:srgbClr val="FFFFFF"/>
                </a:solidFill>
                <a:latin typeface="Courier New" panose="02070309020205020404" pitchFamily="49" charset="0"/>
                <a:ea typeface="+mn-ea"/>
                <a:cs typeface="Courier New" panose="02070309020205020404" pitchFamily="49" charset="0"/>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dirty="0" smtClean="0"/>
              <a:t>node3:</a:t>
            </a:r>
          </a:p>
          <a:p>
            <a:r>
              <a:rPr lang="en-US" dirty="0" smtClean="0"/>
              <a:t>  </a:t>
            </a:r>
            <a:r>
              <a:rPr lang="en-US" dirty="0" err="1" smtClean="0"/>
              <a:t>chef_environment</a:t>
            </a:r>
            <a:r>
              <a:rPr lang="en-US" dirty="0" smtClean="0"/>
              <a:t>: production</a:t>
            </a:r>
            <a:endParaRPr lang="en-US" dirty="0"/>
          </a:p>
        </p:txBody>
      </p:sp>
      <p:sp>
        <p:nvSpPr>
          <p:cNvPr id="13" name="Text Placeholder 3"/>
          <p:cNvSpPr txBox="1">
            <a:spLocks/>
          </p:cNvSpPr>
          <p:nvPr/>
        </p:nvSpPr>
        <p:spPr bwMode="white">
          <a:xfrm>
            <a:off x="1121104" y="4541457"/>
            <a:ext cx="14422528" cy="729785"/>
          </a:xfrm>
          <a:prstGeom prst="rect">
            <a:avLst/>
          </a:prstGeom>
          <a:solidFill>
            <a:schemeClr val="tx2">
              <a:lumMod val="95000"/>
              <a:lumOff val="5000"/>
            </a:schemeClr>
          </a:solidFill>
        </p:spPr>
        <p:txBody>
          <a:bodyPr vert="horz" wrap="square" lIns="91440" tIns="0" rIns="0" bIns="0" rtlCol="0" anchor="ctr" anchorCtr="0">
            <a:noAutofit/>
          </a:bodyPr>
          <a:lstStyle>
            <a:lvl1pPr marL="0" indent="0" algn="l" defTabSz="1219120" rtl="0" eaLnBrk="1" latinLnBrk="0" hangingPunct="1">
              <a:lnSpc>
                <a:spcPct val="100000"/>
              </a:lnSpc>
              <a:spcBef>
                <a:spcPts val="800"/>
              </a:spcBef>
              <a:buSzPct val="90000"/>
              <a:buFont typeface="Arial" pitchFamily="34" charset="0"/>
              <a:buNone/>
              <a:defRPr sz="3733" kern="1200" baseline="0">
                <a:solidFill>
                  <a:schemeClr val="bg1"/>
                </a:solidFill>
                <a:latin typeface="Courier New" panose="02070309020205020404" pitchFamily="49" charset="0"/>
                <a:ea typeface="+mn-ea"/>
                <a:cs typeface="Courier New" panose="02070309020205020404" pitchFamily="49" charset="0"/>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dirty="0" smtClean="0"/>
              <a:t>$ knife node environment set node3 production</a:t>
            </a:r>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000" dirty="0"/>
              <a:t>Node Name:   node1</a:t>
            </a:r>
          </a:p>
          <a:p>
            <a:r>
              <a:rPr lang="en-US" sz="2000" dirty="0"/>
              <a:t>Environment: production</a:t>
            </a:r>
          </a:p>
          <a:p>
            <a:r>
              <a:rPr lang="en-US" sz="2000" dirty="0"/>
              <a:t>FQDN:        ip-172-31-29-218.ec2.internal</a:t>
            </a:r>
          </a:p>
          <a:p>
            <a:r>
              <a:rPr lang="en-US" sz="2000" dirty="0"/>
              <a:t>IP:          54.88.185.159</a:t>
            </a:r>
          </a:p>
          <a:p>
            <a:r>
              <a:rPr lang="en-US" sz="2000" dirty="0"/>
              <a:t>Run List:    role[web]</a:t>
            </a:r>
          </a:p>
          <a:p>
            <a:r>
              <a:rPr lang="en-US" sz="2000" dirty="0"/>
              <a:t>Roles:       web</a:t>
            </a:r>
          </a:p>
          <a:p>
            <a:r>
              <a:rPr lang="en-US" sz="2000" dirty="0"/>
              <a:t>Recipes:     apache::default, my-chef-client::default, apache::server, chef-client::default, chef-client::service, chef-client::</a:t>
            </a:r>
            <a:r>
              <a:rPr lang="en-US" sz="2000" dirty="0" err="1"/>
              <a:t>init_service</a:t>
            </a:r>
            <a:endParaRPr lang="en-US" sz="2000" dirty="0"/>
          </a:p>
          <a:p>
            <a:r>
              <a:rPr lang="en-US" sz="2000" dirty="0"/>
              <a:t>Platform:    centos 6.7</a:t>
            </a:r>
          </a:p>
          <a:p>
            <a:r>
              <a:rPr lang="en-US" sz="2000" dirty="0"/>
              <a:t>Tags:</a:t>
            </a:r>
          </a:p>
          <a:p>
            <a:endParaRPr lang="en-US" sz="2000" dirty="0"/>
          </a:p>
          <a:p>
            <a:r>
              <a:rPr lang="en-US" sz="2000" dirty="0"/>
              <a:t>Node Name:   </a:t>
            </a:r>
            <a:r>
              <a:rPr lang="en-US" sz="2000" dirty="0" smtClean="0"/>
              <a:t>node2</a:t>
            </a:r>
            <a:endParaRPr lang="en-US" sz="2000" dirty="0"/>
          </a:p>
          <a:p>
            <a:r>
              <a:rPr lang="en-US" sz="2000" dirty="0"/>
              <a:t>Environment: production</a:t>
            </a:r>
          </a:p>
          <a:p>
            <a:r>
              <a:rPr lang="en-US" sz="2000" dirty="0"/>
              <a:t>FQDN:        ip-172-31-29-217.ec2.</a:t>
            </a:r>
            <a:r>
              <a:rPr lang="en-US" sz="2000" dirty="0" smtClean="0"/>
              <a:t>internal</a:t>
            </a:r>
            <a:endParaRPr lang="en-US" sz="2000" dirty="0"/>
          </a:p>
        </p:txBody>
      </p:sp>
      <p:sp>
        <p:nvSpPr>
          <p:cNvPr id="3" name="Title 2"/>
          <p:cNvSpPr>
            <a:spLocks noGrp="1"/>
          </p:cNvSpPr>
          <p:nvPr>
            <p:ph type="title"/>
          </p:nvPr>
        </p:nvSpPr>
        <p:spPr/>
        <p:txBody>
          <a:bodyPr>
            <a:noAutofit/>
          </a:bodyPr>
          <a:lstStyle/>
          <a:p>
            <a:r>
              <a:rPr lang="en-US" sz="4800" dirty="0"/>
              <a:t>Lab: </a:t>
            </a:r>
            <a:r>
              <a:rPr lang="en-US" sz="4800" dirty="0" smtClean="0"/>
              <a:t>Verify </a:t>
            </a:r>
            <a:r>
              <a:rPr lang="en-US" sz="4800" dirty="0" smtClean="0"/>
              <a:t>nodes are in Production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a:t>
            </a:r>
            <a:r>
              <a:rPr lang="en-US" dirty="0"/>
              <a:t>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49194"/>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8" name="Rectangle 7"/>
          <p:cNvSpPr/>
          <p:nvPr/>
        </p:nvSpPr>
        <p:spPr bwMode="auto">
          <a:xfrm>
            <a:off x="1134383" y="7063286"/>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t>ec2-54-88-169-195.compute-1.amazonaws.com Starting Chef Client, version 12.4.4</a:t>
            </a:r>
          </a:p>
          <a:p>
            <a:r>
              <a:rPr lang="en-US" sz="2200" dirty="0"/>
              <a:t>ec2-54-88-185-159.compute-1.amazonaws.com Starting Chef Client, version 12.4.4</a:t>
            </a:r>
          </a:p>
          <a:p>
            <a:r>
              <a:rPr lang="en-US" sz="2200" dirty="0"/>
              <a:t>ec2-54-84-233-7.compute-1.amazonaws.com   Starting Chef Client, version 12.4.4</a:t>
            </a:r>
          </a:p>
          <a:p>
            <a:r>
              <a:rPr lang="en-US" sz="2200" dirty="0"/>
              <a:t>ec2-54-88-169-195.compute-1.amazonaws.com resolving cookbooks for run list: ["</a:t>
            </a:r>
            <a:r>
              <a:rPr lang="en-US" sz="2200" dirty="0" err="1"/>
              <a:t>haproxy</a:t>
            </a:r>
            <a:r>
              <a:rPr lang="en-US" sz="2200" dirty="0"/>
              <a:t>", "my-chef-client"]</a:t>
            </a:r>
          </a:p>
          <a:p>
            <a:r>
              <a:rPr lang="en-US" sz="2200" dirty="0"/>
              <a:t>ec2-54-88-185-159.compute-1.amazonaws.com resolving cookbooks for run list: ["apache", "my-chef-client"]</a:t>
            </a:r>
          </a:p>
          <a:p>
            <a:r>
              <a:rPr lang="en-US" sz="2200" dirty="0"/>
              <a:t>ec2-54-88-169-195.compute-1.amazonaws.com Synchronizing Cookbooks:</a:t>
            </a:r>
          </a:p>
          <a:p>
            <a:r>
              <a:rPr lang="en-US" sz="2200" dirty="0"/>
              <a:t>ec2-54-88-169-195.compute-1.amazonaws.com   - windows</a:t>
            </a:r>
          </a:p>
          <a:p>
            <a:r>
              <a:rPr lang="en-US" sz="2200" dirty="0"/>
              <a:t>ec2-54-88-169-195.compute-1.amazonaws.com   - </a:t>
            </a:r>
            <a:r>
              <a:rPr lang="en-US" sz="2200" dirty="0" err="1"/>
              <a:t>logrotate</a:t>
            </a:r>
            <a:endParaRPr lang="en-US" sz="2200" dirty="0"/>
          </a:p>
          <a:p>
            <a:r>
              <a:rPr lang="en-US" sz="2200" dirty="0"/>
              <a:t>ec2-54-88-169-195.compute-1.amazonaws.com   - chef-</a:t>
            </a:r>
            <a:r>
              <a:rPr lang="en-US" sz="2200" dirty="0" smtClean="0"/>
              <a:t>client</a:t>
            </a:r>
          </a:p>
          <a:p>
            <a:r>
              <a:rPr lang="en-US" sz="2200" dirty="0" smtClean="0"/>
              <a:t>...</a:t>
            </a:r>
            <a:endParaRPr lang="en-US" sz="2200" dirty="0"/>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923815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Environment</a:t>
            </a:r>
            <a:endParaRPr lang="en-US" dirty="0"/>
          </a:p>
        </p:txBody>
      </p:sp>
      <p:sp>
        <p:nvSpPr>
          <p:cNvPr id="3" name="Subtitle 2"/>
          <p:cNvSpPr>
            <a:spLocks noGrp="1"/>
          </p:cNvSpPr>
          <p:nvPr>
            <p:ph type="subTitle" idx="1"/>
          </p:nvPr>
        </p:nvSpPr>
        <p:spPr/>
        <p:txBody>
          <a:bodyPr/>
          <a:lstStyle/>
          <a:p>
            <a:r>
              <a:rPr lang="en-US" dirty="0" smtClean="0"/>
              <a:t>There is a new mandate requirement for the Public IP, the Public Hostname and the Environment to be displayed on the homepage</a:t>
            </a:r>
          </a:p>
          <a:p>
            <a:endParaRPr lang="en-US" dirty="0"/>
          </a:p>
          <a:p>
            <a:r>
              <a:rPr lang="en-US" dirty="0" smtClean="0"/>
              <a:t>This needs to be tested fully before going into production </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44365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a:t>Bump the Apache cookbook version and update the homepage accordingly</a:t>
            </a:r>
          </a:p>
          <a:p>
            <a:pPr marL="609585" indent="-609585">
              <a:lnSpc>
                <a:spcPct val="120000"/>
              </a:lnSpc>
              <a:buFont typeface="Wingdings" charset="2"/>
              <a:buChar char="q"/>
            </a:pPr>
            <a:r>
              <a:rPr lang="en-US" dirty="0" smtClean="0"/>
              <a:t>Create </a:t>
            </a:r>
            <a:r>
              <a:rPr lang="en-US" dirty="0" smtClean="0"/>
              <a:t>an environment named "</a:t>
            </a:r>
            <a:r>
              <a:rPr lang="en-US" dirty="0" smtClean="0"/>
              <a:t>acceptance"</a:t>
            </a:r>
            <a:endParaRPr lang="en-US" dirty="0" smtClean="0"/>
          </a:p>
          <a:p>
            <a:pPr marL="609585" indent="-609585">
              <a:lnSpc>
                <a:spcPct val="120000"/>
              </a:lnSpc>
              <a:buFont typeface="Wingdings" charset="2"/>
              <a:buChar char="q"/>
            </a:pPr>
            <a:r>
              <a:rPr lang="en-US" dirty="0" smtClean="0"/>
              <a:t>Bootstrap a new web node into </a:t>
            </a:r>
            <a:r>
              <a:rPr lang="en-US" dirty="0" smtClean="0"/>
              <a:t>the acceptance </a:t>
            </a:r>
            <a:r>
              <a:rPr lang="en-US" dirty="0" smtClean="0"/>
              <a:t>environment using the new apache cookbook</a:t>
            </a:r>
            <a:endParaRPr lang="en-US" dirty="0" smtClean="0"/>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GE: Bump the cookbook </a:t>
            </a:r>
            <a:r>
              <a:rPr lang="en-US" dirty="0"/>
              <a:t>version </a:t>
            </a:r>
            <a:r>
              <a:rPr lang="en-US" dirty="0" smtClean="0"/>
              <a:t>number</a:t>
            </a:r>
            <a:endParaRPr lang="en-US" dirty="0"/>
          </a:p>
        </p:txBody>
      </p:sp>
      <p:sp>
        <p:nvSpPr>
          <p:cNvPr id="5" name="Content Placeholder 4"/>
          <p:cNvSpPr>
            <a:spLocks noGrp="1"/>
          </p:cNvSpPr>
          <p:nvPr>
            <p:ph sz="quarter" idx="10"/>
          </p:nvPr>
        </p:nvSpPr>
        <p:spPr/>
        <p:txBody>
          <a:bodyPr/>
          <a:lstStyle/>
          <a:p>
            <a:r>
              <a:rPr lang="en-US" dirty="0"/>
              <a:t>name             </a:t>
            </a:r>
            <a:r>
              <a:rPr lang="en-US" dirty="0" smtClean="0">
                <a:solidFill>
                  <a:srgbClr val="000090"/>
                </a:solidFill>
              </a:rPr>
              <a:t>'apache</a:t>
            </a:r>
            <a:r>
              <a:rPr lang="en-US" dirty="0">
                <a:solidFill>
                  <a:srgbClr val="000090"/>
                </a:solidFill>
              </a:rPr>
              <a:t>'</a:t>
            </a:r>
          </a:p>
          <a:p>
            <a:r>
              <a:rPr lang="en-US" dirty="0"/>
              <a:t>maintainer       </a:t>
            </a:r>
            <a:r>
              <a:rPr lang="en-US" dirty="0">
                <a:solidFill>
                  <a:srgbClr val="000090"/>
                </a:solidFill>
              </a:rPr>
              <a:t>'The Authors'</a:t>
            </a:r>
          </a:p>
          <a:p>
            <a:r>
              <a:rPr lang="en-US" dirty="0" err="1"/>
              <a:t>maintainer_email</a:t>
            </a:r>
            <a:r>
              <a:rPr lang="en-US" dirty="0"/>
              <a:t> </a:t>
            </a:r>
            <a:r>
              <a:rPr lang="en-US" dirty="0">
                <a:solidFill>
                  <a:srgbClr val="000090"/>
                </a:solidFill>
              </a:rPr>
              <a:t>'</a:t>
            </a:r>
            <a:r>
              <a:rPr lang="en-US" dirty="0" err="1">
                <a:solidFill>
                  <a:srgbClr val="000090"/>
                </a:solidFill>
              </a:rPr>
              <a:t>you@example.com</a:t>
            </a:r>
            <a:r>
              <a:rPr lang="en-US" dirty="0">
                <a:solidFill>
                  <a:srgbClr val="000090"/>
                </a:solidFill>
              </a:rPr>
              <a:t>'</a:t>
            </a:r>
          </a:p>
          <a:p>
            <a:r>
              <a:rPr lang="en-US" dirty="0"/>
              <a:t>license          </a:t>
            </a:r>
            <a:r>
              <a:rPr lang="en-US" dirty="0">
                <a:solidFill>
                  <a:srgbClr val="000090"/>
                </a:solidFill>
              </a:rPr>
              <a:t>'</a:t>
            </a:r>
            <a:r>
              <a:rPr lang="en-US" dirty="0" err="1">
                <a:solidFill>
                  <a:srgbClr val="000090"/>
                </a:solidFill>
              </a:rPr>
              <a:t>all_rights</a:t>
            </a:r>
            <a:r>
              <a:rPr lang="en-US" dirty="0">
                <a:solidFill>
                  <a:srgbClr val="000090"/>
                </a:solidFill>
              </a:rPr>
              <a:t>'</a:t>
            </a:r>
          </a:p>
          <a:p>
            <a:r>
              <a:rPr lang="en-US" dirty="0"/>
              <a:t>description      </a:t>
            </a:r>
            <a:r>
              <a:rPr lang="en-US" dirty="0">
                <a:solidFill>
                  <a:srgbClr val="000090"/>
                </a:solidFill>
              </a:rPr>
              <a:t>'Installs/Configures </a:t>
            </a:r>
            <a:r>
              <a:rPr lang="en-US" dirty="0" smtClean="0">
                <a:solidFill>
                  <a:srgbClr val="000090"/>
                </a:solidFill>
              </a:rPr>
              <a:t>apache</a:t>
            </a:r>
            <a:r>
              <a:rPr lang="en-US" dirty="0">
                <a:solidFill>
                  <a:srgbClr val="000090"/>
                </a:solidFill>
              </a:rPr>
              <a:t>'</a:t>
            </a:r>
          </a:p>
          <a:p>
            <a:r>
              <a:rPr lang="en-US" dirty="0" err="1"/>
              <a:t>long_description</a:t>
            </a:r>
            <a:r>
              <a:rPr lang="en-US" dirty="0"/>
              <a:t> </a:t>
            </a:r>
            <a:r>
              <a:rPr lang="en-US" dirty="0">
                <a:solidFill>
                  <a:srgbClr val="000090"/>
                </a:solidFill>
              </a:rPr>
              <a:t>'Installs/Configures </a:t>
            </a:r>
            <a:r>
              <a:rPr lang="en-US" dirty="0" smtClean="0">
                <a:solidFill>
                  <a:srgbClr val="000090"/>
                </a:solidFill>
              </a:rPr>
              <a:t>apache</a:t>
            </a:r>
            <a:r>
              <a:rPr lang="en-US" dirty="0">
                <a:solidFill>
                  <a:srgbClr val="000090"/>
                </a:solidFill>
              </a:rPr>
              <a:t>'</a:t>
            </a:r>
          </a:p>
          <a:p>
            <a:r>
              <a:rPr lang="en-US" dirty="0"/>
              <a:t>version          </a:t>
            </a:r>
            <a:r>
              <a:rPr lang="en-US" dirty="0">
                <a:solidFill>
                  <a:srgbClr val="000090"/>
                </a:solidFill>
              </a:rPr>
              <a:t>'</a:t>
            </a:r>
            <a:r>
              <a:rPr lang="en-US" dirty="0" smtClean="0">
                <a:solidFill>
                  <a:srgbClr val="000090"/>
                </a:solidFill>
              </a:rPr>
              <a:t>0.3.1'</a:t>
            </a:r>
            <a:endParaRPr lang="en-US" dirty="0">
              <a:solidFill>
                <a:srgbClr val="000090"/>
              </a:solidFill>
            </a:endParaRPr>
          </a:p>
        </p:txBody>
      </p:sp>
      <p:sp>
        <p:nvSpPr>
          <p:cNvPr id="6" name="Text Placeholder 5"/>
          <p:cNvSpPr>
            <a:spLocks noGrp="1"/>
          </p:cNvSpPr>
          <p:nvPr>
            <p:ph type="body" sz="quarter" idx="11"/>
          </p:nvPr>
        </p:nvSpPr>
        <p:spPr>
          <a:prstGeom prst="rect">
            <a:avLst/>
          </a:prstGeom>
        </p:spPr>
        <p:txBody>
          <a:bodyPr>
            <a:normAutofit fontScale="85000" lnSpcReduction="20000"/>
          </a:bodyPr>
          <a:lstStyle/>
          <a:p>
            <a:r>
              <a:rPr lang="en-US" dirty="0"/>
              <a:t>cookbooks</a:t>
            </a:r>
            <a:r>
              <a:rPr lang="en-US" dirty="0" smtClean="0"/>
              <a:t>/apache/</a:t>
            </a:r>
            <a:r>
              <a:rPr lang="en-US" dirty="0" err="1" smtClean="0"/>
              <a:t>metadata.rb</a:t>
            </a:r>
            <a:endParaRPr lang="en-US" dirty="0"/>
          </a:p>
        </p:txBody>
      </p:sp>
      <p:sp>
        <p:nvSpPr>
          <p:cNvPr id="7" name="TextBox 6"/>
          <p:cNvSpPr txBox="1"/>
          <p:nvPr/>
        </p:nvSpPr>
        <p:spPr>
          <a:xfrm>
            <a:off x="7584851" y="8732896"/>
            <a:ext cx="0" cy="492443"/>
          </a:xfrm>
          <a:prstGeom prst="rect">
            <a:avLst/>
          </a:prstGeom>
          <a:noFill/>
        </p:spPr>
        <p:txBody>
          <a:bodyPr wrap="none" lIns="0" tIns="0" rIns="0" bIns="0" rtlCol="0">
            <a:spAutoFit/>
          </a:bodyPr>
          <a:lstStyle/>
          <a:p>
            <a:endParaRPr lang="en-US" sz="3200" dirty="0" err="1">
              <a:solidFill>
                <a:schemeClr val="accent3">
                  <a:lumMod val="50000"/>
                </a:schemeClr>
              </a:solidFill>
            </a:endParaRPr>
          </a:p>
        </p:txBody>
      </p:sp>
      <p:sp>
        <p:nvSpPr>
          <p:cNvPr id="12" name="Text Placeholder 6"/>
          <p:cNvSpPr>
            <a:spLocks noGrp="1"/>
          </p:cNvSpPr>
          <p:nvPr>
            <p:ph type="body" sz="quarter" idx="13"/>
          </p:nvPr>
        </p:nvSpPr>
        <p:spPr>
          <a:xfrm>
            <a:off x="1135042" y="6179773"/>
            <a:ext cx="14404273" cy="626533"/>
          </a:xfrm>
        </p:spPr>
        <p:txBody>
          <a:bodyPr/>
          <a:lstStyle/>
          <a:p>
            <a:endParaRPr lang="en-US" dirty="0"/>
          </a:p>
        </p:txBody>
      </p:sp>
    </p:spTree>
    <p:extLst>
      <p:ext uri="{BB962C8B-B14F-4D97-AF65-F5344CB8AC3E}">
        <p14:creationId xmlns:p14="http://schemas.microsoft.com/office/powerpoint/2010/main" val="394676104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Lab: </a:t>
            </a:r>
            <a:r>
              <a:rPr lang="en-US" dirty="0" smtClean="0"/>
              <a:t>Update </a:t>
            </a:r>
            <a:r>
              <a:rPr lang="en-US" dirty="0" err="1" smtClean="0"/>
              <a:t>index.html.erb</a:t>
            </a:r>
            <a:endParaRPr lang="en-US" dirty="0"/>
          </a:p>
        </p:txBody>
      </p:sp>
      <p:sp>
        <p:nvSpPr>
          <p:cNvPr id="3" name="Content Placeholder 2"/>
          <p:cNvSpPr>
            <a:spLocks noGrp="1"/>
          </p:cNvSpPr>
          <p:nvPr>
            <p:ph sz="quarter" idx="10"/>
          </p:nvPr>
        </p:nvSpPr>
        <p:spPr/>
        <p:txBody>
          <a:bodyPr>
            <a:normAutofit/>
          </a:bodyPr>
          <a:lstStyle/>
          <a:p>
            <a:r>
              <a:rPr lang="en-US" sz="2800" dirty="0"/>
              <a:t>&lt;html&gt;</a:t>
            </a:r>
          </a:p>
          <a:p>
            <a:r>
              <a:rPr lang="en-US" sz="2800" dirty="0"/>
              <a:t>  &lt;body&gt;</a:t>
            </a:r>
          </a:p>
          <a:p>
            <a:r>
              <a:rPr lang="en-US" sz="2800" dirty="0"/>
              <a:t>    &lt;h1&gt;Hello, world!&lt;/h1&gt;</a:t>
            </a:r>
          </a:p>
          <a:p>
            <a:r>
              <a:rPr lang="en-US" sz="2800" dirty="0"/>
              <a:t>    &lt;h2&gt;</a:t>
            </a:r>
            <a:r>
              <a:rPr lang="en-US" sz="2800" dirty="0" err="1"/>
              <a:t>ipaddress</a:t>
            </a:r>
            <a:r>
              <a:rPr lang="en-US" sz="2800" dirty="0"/>
              <a:t>: &lt;%= </a:t>
            </a:r>
            <a:r>
              <a:rPr lang="en-US" sz="2800" dirty="0" smtClean="0"/>
              <a:t>node['cloud']['public_ipv4'] </a:t>
            </a:r>
            <a:r>
              <a:rPr lang="en-US" sz="2800" dirty="0"/>
              <a:t>%&gt;&lt;/h2&gt;</a:t>
            </a:r>
          </a:p>
          <a:p>
            <a:r>
              <a:rPr lang="en-US" sz="2800" dirty="0" smtClean="0"/>
              <a:t>    &lt;h2&gt;hostname: &lt;%= node</a:t>
            </a:r>
            <a:r>
              <a:rPr lang="en-US" sz="2800" dirty="0"/>
              <a:t>['cloud']['</a:t>
            </a:r>
            <a:r>
              <a:rPr lang="en-US" sz="2800" dirty="0" err="1"/>
              <a:t>public_hostname</a:t>
            </a:r>
            <a:r>
              <a:rPr lang="en-US" sz="2800" dirty="0"/>
              <a:t>'</a:t>
            </a:r>
            <a:r>
              <a:rPr lang="en-US" sz="2800" dirty="0" smtClean="0"/>
              <a:t>] %&gt;&lt;/h2&gt;</a:t>
            </a:r>
          </a:p>
          <a:p>
            <a:r>
              <a:rPr lang="en-US" sz="2800" dirty="0"/>
              <a:t> </a:t>
            </a:r>
            <a:r>
              <a:rPr lang="en-US" sz="2800" dirty="0" smtClean="0"/>
              <a:t>   &lt;</a:t>
            </a:r>
            <a:r>
              <a:rPr lang="en-US" sz="2800" dirty="0"/>
              <a:t>h2</a:t>
            </a:r>
            <a:r>
              <a:rPr lang="en-US" sz="2800" dirty="0" smtClean="0"/>
              <a:t>&gt;Environment: </a:t>
            </a:r>
            <a:r>
              <a:rPr lang="en-US" sz="2800" dirty="0"/>
              <a:t>&lt;%= #{</a:t>
            </a:r>
            <a:r>
              <a:rPr lang="en-US" sz="2800" dirty="0" err="1" smtClean="0"/>
              <a:t>node.chef_environment</a:t>
            </a:r>
            <a:r>
              <a:rPr lang="en-US" sz="2800" dirty="0" smtClean="0"/>
              <a:t>} %</a:t>
            </a:r>
            <a:r>
              <a:rPr lang="en-US" sz="2800" dirty="0"/>
              <a:t>&gt;&lt;/h2&gt;</a:t>
            </a:r>
            <a:endParaRPr lang="en-US" sz="2800" dirty="0" smtClean="0"/>
          </a:p>
          <a:p>
            <a:r>
              <a:rPr lang="en-US" sz="2800" dirty="0" smtClean="0"/>
              <a:t>&lt;/body&gt;</a:t>
            </a:r>
          </a:p>
          <a:p>
            <a:r>
              <a:rPr lang="en-US" sz="2800" dirty="0" smtClean="0"/>
              <a:t>&lt;</a:t>
            </a:r>
            <a:r>
              <a:rPr lang="en-US" sz="2800" dirty="0"/>
              <a:t>/html&gt;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~/chef-repo/apache/templates/default/</a:t>
            </a:r>
            <a:r>
              <a:rPr lang="en-US" dirty="0" err="1" smtClean="0"/>
              <a:t>index.html.erb</a:t>
            </a:r>
            <a:endParaRPr lang="en-US" dirty="0"/>
          </a:p>
        </p:txBody>
      </p:sp>
      <p:sp>
        <p:nvSpPr>
          <p:cNvPr id="9" name="Text Placeholder 8"/>
          <p:cNvSpPr>
            <a:spLocks noGrp="1"/>
          </p:cNvSpPr>
          <p:nvPr>
            <p:ph type="body" sz="quarter" idx="13"/>
          </p:nvPr>
        </p:nvSpPr>
        <p:spPr>
          <a:xfrm>
            <a:off x="1135042" y="3702314"/>
            <a:ext cx="14404273" cy="164547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577411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t>Resolving cookbook dependencies...</a:t>
            </a:r>
          </a:p>
          <a:p>
            <a:r>
              <a:rPr lang="en-US" dirty="0"/>
              <a:t>Fetching 'apache' from source at .</a:t>
            </a:r>
          </a:p>
          <a:p>
            <a:r>
              <a:rPr lang="en-US" dirty="0"/>
              <a:t>Fetching cookbook index from https://</a:t>
            </a:r>
            <a:r>
              <a:rPr lang="en-US" dirty="0" err="1"/>
              <a:t>supermarket.chef.io</a:t>
            </a:r>
            <a:r>
              <a:rPr lang="en-US" dirty="0"/>
              <a:t>...</a:t>
            </a:r>
          </a:p>
          <a:p>
            <a:r>
              <a:rPr lang="en-US" dirty="0"/>
              <a:t>Using apache (0.3.1) from source at .</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00387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smtClean="0">
                <a:latin typeface="Courier New" panose="02070309020205020404" pitchFamily="49" charset="0"/>
                <a:cs typeface="Courier New" panose="02070309020205020404" pitchFamily="49" charset="0"/>
              </a:rPr>
              <a:t>Uploaded apache (0.3.1) to: 'https://api.opscode.com:443/organizations/ORGNAME'</a:t>
            </a:r>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721851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ü"/>
            </a:pPr>
            <a:r>
              <a:rPr lang="en-US" dirty="0"/>
              <a:t>Bump the Apache cookbook version and update the homepage accordingly</a:t>
            </a:r>
          </a:p>
          <a:p>
            <a:pPr marL="609585" indent="-609585">
              <a:lnSpc>
                <a:spcPct val="120000"/>
              </a:lnSpc>
              <a:buFont typeface="Wingdings" charset="2"/>
              <a:buChar char="q"/>
            </a:pPr>
            <a:r>
              <a:rPr lang="en-US" dirty="0" smtClean="0"/>
              <a:t>Create </a:t>
            </a:r>
            <a:r>
              <a:rPr lang="en-US" dirty="0" smtClean="0"/>
              <a:t>an environment named "</a:t>
            </a:r>
            <a:r>
              <a:rPr lang="en-US" dirty="0" smtClean="0"/>
              <a:t>acceptance"</a:t>
            </a:r>
            <a:endParaRPr lang="en-US" dirty="0" smtClean="0"/>
          </a:p>
          <a:p>
            <a:pPr marL="609585" indent="-609585">
              <a:lnSpc>
                <a:spcPct val="120000"/>
              </a:lnSpc>
              <a:buFont typeface="Wingdings" charset="2"/>
              <a:buChar char="q"/>
            </a:pPr>
            <a:r>
              <a:rPr lang="en-US" dirty="0" smtClean="0"/>
              <a:t>Bootstrap a new web node into </a:t>
            </a:r>
            <a:r>
              <a:rPr lang="en-US" dirty="0" smtClean="0"/>
              <a:t>the acceptance </a:t>
            </a:r>
            <a:r>
              <a:rPr lang="en-US" dirty="0" smtClean="0"/>
              <a:t>environment using the new apache cookbook</a:t>
            </a:r>
            <a:endParaRPr lang="en-US" dirty="0" smtClean="0"/>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266097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3200" dirty="0"/>
              <a:t>name 'acceptance'</a:t>
            </a:r>
          </a:p>
          <a:p>
            <a:r>
              <a:rPr lang="en-US" sz="3200" dirty="0"/>
              <a:t>description 'Where code and applications are tested'</a:t>
            </a:r>
          </a:p>
          <a:p>
            <a:endParaRPr lang="en-US" sz="3200" dirty="0"/>
          </a:p>
          <a:p>
            <a:r>
              <a:rPr lang="en-US" sz="3200" dirty="0"/>
              <a:t>cookbook 'apache', '= 0.3.1</a:t>
            </a:r>
            <a:r>
              <a:rPr lang="en-US" sz="3200" dirty="0" smtClean="0"/>
              <a:t>'</a:t>
            </a:r>
          </a:p>
          <a:p>
            <a:r>
              <a:rPr lang="en-US" sz="3600" dirty="0" err="1"/>
              <a:t>override_attributes</a:t>
            </a:r>
            <a:r>
              <a:rPr lang="en-US" sz="3600" dirty="0"/>
              <a:t>({</a:t>
            </a:r>
          </a:p>
          <a:p>
            <a:r>
              <a:rPr lang="de-DE" sz="3600" dirty="0"/>
              <a:t>  "</a:t>
            </a:r>
            <a:r>
              <a:rPr lang="de-DE" sz="3600" dirty="0" err="1"/>
              <a:t>apache</a:t>
            </a:r>
            <a:r>
              <a:rPr lang="de-DE" sz="3600" dirty="0"/>
              <a:t>" =&gt; {</a:t>
            </a:r>
            <a:endParaRPr lang="tr-TR" sz="3600" dirty="0"/>
          </a:p>
          <a:p>
            <a:r>
              <a:rPr lang="tr-TR" sz="3600" dirty="0"/>
              <a:t>        "</a:t>
            </a:r>
            <a:r>
              <a:rPr lang="tr-TR" sz="3600" dirty="0" smtClean="0"/>
              <a:t>port" </a:t>
            </a:r>
            <a:r>
              <a:rPr lang="tr-TR" sz="3600" dirty="0"/>
              <a:t>=&gt; 8181</a:t>
            </a:r>
          </a:p>
          <a:p>
            <a:r>
              <a:rPr lang="tr-TR" sz="3600" dirty="0"/>
              <a:t>      }</a:t>
            </a:r>
          </a:p>
          <a:p>
            <a:r>
              <a:rPr lang="tr-TR" sz="3600" dirty="0"/>
              <a:t>}</a:t>
            </a:r>
            <a:r>
              <a:rPr lang="tr-TR" sz="3600" dirty="0" smtClean="0"/>
              <a:t>)</a:t>
            </a:r>
            <a:endParaRPr lang="en-US" sz="36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err="1"/>
              <a:t>chef_type</a:t>
            </a:r>
            <a:r>
              <a:rPr lang="en-US" dirty="0"/>
              <a:t>:           environment</a:t>
            </a:r>
          </a:p>
          <a:p>
            <a:r>
              <a:rPr lang="en-US" dirty="0" err="1"/>
              <a:t>cookbook_versions</a:t>
            </a:r>
            <a:r>
              <a:rPr lang="en-US" dirty="0"/>
              <a:t>:</a:t>
            </a:r>
          </a:p>
          <a:p>
            <a:r>
              <a:rPr lang="en-US" dirty="0"/>
              <a:t>  apache: = 0.3.1</a:t>
            </a:r>
          </a:p>
          <a:p>
            <a:r>
              <a:rPr lang="en-US" dirty="0" err="1"/>
              <a:t>default_attributes</a:t>
            </a:r>
            <a:r>
              <a:rPr lang="en-US" dirty="0"/>
              <a:t>:</a:t>
            </a:r>
          </a:p>
          <a:p>
            <a:r>
              <a:rPr lang="en-US" dirty="0"/>
              <a:t>description:         Where code and applications are tested</a:t>
            </a:r>
          </a:p>
          <a:p>
            <a:r>
              <a:rPr lang="en-US" dirty="0" err="1"/>
              <a:t>json_class</a:t>
            </a:r>
            <a:r>
              <a:rPr lang="en-US" dirty="0"/>
              <a:t>:          Chef::Environment</a:t>
            </a:r>
          </a:p>
          <a:p>
            <a:r>
              <a:rPr lang="en-US" dirty="0"/>
              <a:t>name:                acceptance</a:t>
            </a:r>
          </a:p>
          <a:p>
            <a:r>
              <a:rPr lang="en-US" dirty="0" err="1"/>
              <a:t>override_attributes</a:t>
            </a:r>
            <a:r>
              <a:rPr lang="en-US" dirty="0"/>
              <a:t>:</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ü"/>
            </a:pPr>
            <a:r>
              <a:rPr lang="en-US" dirty="0"/>
              <a:t>Bump the Apache cookbook version and update the homepage accordingly</a:t>
            </a:r>
          </a:p>
          <a:p>
            <a:pPr marL="609585" indent="-609585">
              <a:lnSpc>
                <a:spcPct val="120000"/>
              </a:lnSpc>
              <a:buFont typeface="Wingdings" charset="2"/>
              <a:buChar char="ü"/>
            </a:pPr>
            <a:r>
              <a:rPr lang="en-US" dirty="0" smtClean="0"/>
              <a:t>Create </a:t>
            </a:r>
            <a:r>
              <a:rPr lang="en-US" dirty="0" smtClean="0"/>
              <a:t>an environment named "</a:t>
            </a:r>
            <a:r>
              <a:rPr lang="en-US" dirty="0" smtClean="0"/>
              <a:t>acceptance"</a:t>
            </a:r>
            <a:endParaRPr lang="en-US" dirty="0" smtClean="0"/>
          </a:p>
          <a:p>
            <a:pPr marL="609585" indent="-609585">
              <a:lnSpc>
                <a:spcPct val="120000"/>
              </a:lnSpc>
              <a:buFont typeface="Wingdings" charset="2"/>
              <a:buChar char="q"/>
            </a:pPr>
            <a:r>
              <a:rPr lang="en-US" dirty="0" smtClean="0"/>
              <a:t>Bootstrap a new web node into </a:t>
            </a:r>
            <a:r>
              <a:rPr lang="en-US" dirty="0" smtClean="0"/>
              <a:t>the acceptance </a:t>
            </a:r>
            <a:r>
              <a:rPr lang="en-US" dirty="0" smtClean="0"/>
              <a:t>environment using the new apache cookbook</a:t>
            </a:r>
            <a:endParaRPr lang="en-US" dirty="0" smtClean="0"/>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8323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Connecting to 52.23.183.92</a:t>
            </a:r>
          </a:p>
          <a:p>
            <a:r>
              <a:rPr lang="en-US" sz="2200" dirty="0"/>
              <a:t>52.23.183.92 -----&gt; Existing Chef installation detected</a:t>
            </a:r>
          </a:p>
          <a:p>
            <a:r>
              <a:rPr lang="en-US" sz="2200" dirty="0"/>
              <a:t>52.23.183.92 Starting first Chef Client run...</a:t>
            </a:r>
          </a:p>
          <a:p>
            <a:r>
              <a:rPr lang="en-US" sz="2200" dirty="0"/>
              <a:t>52.23.183.92 Starting Chef Client, version 12.4.4</a:t>
            </a:r>
          </a:p>
          <a:p>
            <a:r>
              <a:rPr lang="en-US" sz="2200" dirty="0"/>
              <a:t>52.23.183.92 resolving cookbooks for run list: ["apache", "my-chef-client"]</a:t>
            </a:r>
          </a:p>
          <a:p>
            <a:r>
              <a:rPr lang="en-US" sz="2200" dirty="0"/>
              <a:t>52.23.183.92 Synchronizing Cookbooks:</a:t>
            </a:r>
          </a:p>
          <a:p>
            <a:r>
              <a:rPr lang="en-US" sz="2200" dirty="0"/>
              <a:t>52.23.183.92   - </a:t>
            </a:r>
            <a:r>
              <a:rPr lang="en-US" sz="2200" dirty="0" err="1"/>
              <a:t>logrotate</a:t>
            </a:r>
            <a:endParaRPr lang="en-US" sz="2200" dirty="0"/>
          </a:p>
          <a:p>
            <a:r>
              <a:rPr lang="en-US" sz="2200" dirty="0"/>
              <a:t>52.23.183.92   - </a:t>
            </a:r>
            <a:r>
              <a:rPr lang="en-US" sz="2200" dirty="0" err="1"/>
              <a:t>chef_handler</a:t>
            </a:r>
            <a:endParaRPr lang="en-US" sz="2200" dirty="0"/>
          </a:p>
          <a:p>
            <a:r>
              <a:rPr lang="en-US" sz="2200" dirty="0"/>
              <a:t>52.23.183.92   - chef-client</a:t>
            </a:r>
          </a:p>
          <a:p>
            <a:r>
              <a:rPr lang="en-US" sz="2200" dirty="0"/>
              <a:t>52.23.183.92   - windows</a:t>
            </a:r>
          </a:p>
          <a:p>
            <a:r>
              <a:rPr lang="en-US" sz="2200" dirty="0"/>
              <a:t>52.23.183.92   - my-chef-client</a:t>
            </a:r>
          </a:p>
          <a:p>
            <a:r>
              <a:rPr lang="en-US" sz="2200" dirty="0" smtClean="0">
                <a:latin typeface="Courier New" panose="02070309020205020404" pitchFamily="49" charset="0"/>
                <a:cs typeface="Courier New" panose="02070309020205020404" pitchFamily="49" charset="0"/>
              </a:rPr>
              <a:t>...</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Autofit/>
          </a:bodyPr>
          <a:lstStyle/>
          <a:p>
            <a:r>
              <a:rPr lang="en-US" sz="4000" dirty="0" smtClean="0"/>
              <a:t>Lab: </a:t>
            </a:r>
            <a:r>
              <a:rPr lang="en-US" sz="4000" dirty="0"/>
              <a:t>B</a:t>
            </a:r>
            <a:r>
              <a:rPr lang="en-US" sz="4000" dirty="0" smtClean="0"/>
              <a:t>ootstrap a new node into the Acceptance Environment</a:t>
            </a:r>
            <a:endParaRPr lang="en-US" sz="4000" dirty="0"/>
          </a:p>
        </p:txBody>
      </p:sp>
      <p:sp>
        <p:nvSpPr>
          <p:cNvPr id="4" name="Text Placeholder 3"/>
          <p:cNvSpPr>
            <a:spLocks noGrp="1"/>
          </p:cNvSpPr>
          <p:nvPr>
            <p:ph type="body" sz="quarter" idx="11"/>
          </p:nvPr>
        </p:nvSpPr>
        <p:spPr/>
        <p:txBody>
          <a:bodyPr/>
          <a:lstStyle/>
          <a:p>
            <a:r>
              <a:rPr lang="en-US" sz="2000" dirty="0"/>
              <a:t>$ knife bootstrap FQDN -x USER -P PWD --</a:t>
            </a:r>
            <a:r>
              <a:rPr lang="en-US" sz="2000" dirty="0" err="1"/>
              <a:t>sudo</a:t>
            </a:r>
            <a:r>
              <a:rPr lang="en-US" sz="2000" dirty="0"/>
              <a:t> -N </a:t>
            </a:r>
            <a:r>
              <a:rPr lang="en-US" sz="2000" dirty="0" smtClean="0"/>
              <a:t>node4 </a:t>
            </a:r>
            <a:r>
              <a:rPr lang="en-US" sz="2000" dirty="0"/>
              <a:t>–r </a:t>
            </a:r>
            <a:r>
              <a:rPr lang="en-US" sz="2000" dirty="0" smtClean="0"/>
              <a:t>'role[web]</a:t>
            </a:r>
            <a:r>
              <a:rPr lang="en-US" sz="2000" dirty="0"/>
              <a:t>' </a:t>
            </a:r>
            <a:r>
              <a:rPr lang="en-US" sz="2000" dirty="0" smtClean="0"/>
              <a:t>-E </a:t>
            </a:r>
            <a:r>
              <a:rPr lang="en-US" sz="2000" dirty="0"/>
              <a:t>acceptance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28712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ü"/>
            </a:pPr>
            <a:r>
              <a:rPr lang="en-US" dirty="0"/>
              <a:t>Bump the Apache cookbook version and update the homepage accordingly</a:t>
            </a:r>
          </a:p>
          <a:p>
            <a:pPr marL="609585" indent="-609585">
              <a:lnSpc>
                <a:spcPct val="120000"/>
              </a:lnSpc>
              <a:buFont typeface="Wingdings" charset="2"/>
              <a:buChar char="ü"/>
            </a:pPr>
            <a:r>
              <a:rPr lang="en-US" dirty="0" smtClean="0"/>
              <a:t>Create </a:t>
            </a:r>
            <a:r>
              <a:rPr lang="en-US" dirty="0" smtClean="0"/>
              <a:t>an environment named "</a:t>
            </a:r>
            <a:r>
              <a:rPr lang="en-US" dirty="0" smtClean="0"/>
              <a:t>acceptance"</a:t>
            </a:r>
            <a:endParaRPr lang="en-US" dirty="0" smtClean="0"/>
          </a:p>
          <a:p>
            <a:pPr marL="609585" indent="-609585">
              <a:lnSpc>
                <a:spcPct val="120000"/>
              </a:lnSpc>
              <a:buFont typeface="Wingdings" charset="2"/>
              <a:buChar char="ü"/>
            </a:pPr>
            <a:r>
              <a:rPr lang="en-US" dirty="0" smtClean="0"/>
              <a:t>Bootstrap a new web node into </a:t>
            </a:r>
            <a:r>
              <a:rPr lang="en-US" dirty="0" smtClean="0"/>
              <a:t>the acceptance </a:t>
            </a:r>
            <a:r>
              <a:rPr lang="en-US" dirty="0" smtClean="0"/>
              <a:t>environment using the new apache cookbook</a:t>
            </a:r>
            <a:endParaRPr lang="en-US" dirty="0" smtClean="0"/>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17717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ec2-54-88-169-195.compute-1.amazonaws.com Starting Chef Client, version 12.4.4</a:t>
            </a:r>
          </a:p>
          <a:p>
            <a:r>
              <a:rPr lang="en-US" sz="2200" dirty="0"/>
              <a:t>ec2-54-88-169-195.compute-1.amazonaws.com resolving cookbooks for run list: ["</a:t>
            </a:r>
            <a:r>
              <a:rPr lang="en-US" sz="2200" dirty="0" err="1"/>
              <a:t>haproxy</a:t>
            </a:r>
            <a:r>
              <a:rPr lang="en-US" sz="2200" dirty="0"/>
              <a:t>", "my-chef-client"]</a:t>
            </a:r>
          </a:p>
          <a:p>
            <a:r>
              <a:rPr lang="en-US" sz="2200" dirty="0"/>
              <a:t>ec2-54-88-169-195.compute-1.amazonaws.com Synchronizing Cookbooks:</a:t>
            </a:r>
          </a:p>
          <a:p>
            <a:r>
              <a:rPr lang="en-US" sz="2200" dirty="0"/>
              <a:t>ec2-54-88-169-195.compute-1.amazonaws.com   - windows</a:t>
            </a:r>
          </a:p>
          <a:p>
            <a:r>
              <a:rPr lang="en-US" sz="2200" dirty="0"/>
              <a:t>ec2-54-88-169-195.compute-1.amazonaws.com   - </a:t>
            </a:r>
            <a:r>
              <a:rPr lang="en-US" sz="2200" dirty="0" err="1"/>
              <a:t>logrotate</a:t>
            </a:r>
            <a:endParaRPr lang="en-US" sz="2200" dirty="0"/>
          </a:p>
          <a:p>
            <a:r>
              <a:rPr lang="en-US" sz="2200" dirty="0"/>
              <a:t>ec2-54-88-169-195.compute-1.amazonaws.com   - chef-client</a:t>
            </a:r>
          </a:p>
          <a:p>
            <a:r>
              <a:rPr lang="en-US" sz="2200" dirty="0"/>
              <a:t>ec2-54-88-169-195.compute-1.amazonaws.com   - </a:t>
            </a:r>
            <a:r>
              <a:rPr lang="en-US" sz="2200" dirty="0" err="1"/>
              <a:t>chef_handler</a:t>
            </a:r>
            <a:endParaRPr lang="en-US" sz="2200" dirty="0"/>
          </a:p>
          <a:p>
            <a:r>
              <a:rPr lang="en-US" sz="2200" dirty="0"/>
              <a:t>ec2-54-88-169-195.compute-1.amazonaws.com   - my-chef-client</a:t>
            </a:r>
          </a:p>
          <a:p>
            <a:r>
              <a:rPr lang="en-US" sz="2200" dirty="0"/>
              <a:t>ec2-54-88-169-195.compute-1.amazonaws.com   - 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Autofit/>
          </a:bodyPr>
          <a:lstStyle/>
          <a:p>
            <a:r>
              <a:rPr lang="en-US" sz="4000" dirty="0" smtClean="0"/>
              <a:t>Lab: Update Load balancing pool</a:t>
            </a:r>
            <a:endParaRPr lang="en-US" sz="4000" dirty="0"/>
          </a:p>
        </p:txBody>
      </p:sp>
      <p:sp>
        <p:nvSpPr>
          <p:cNvPr id="4" name="Text Placeholder 3"/>
          <p:cNvSpPr>
            <a:spLocks noGrp="1"/>
          </p:cNvSpPr>
          <p:nvPr>
            <p:ph type="body" sz="quarter" idx="11"/>
          </p:nvPr>
        </p:nvSpPr>
        <p:spPr/>
        <p:txBody>
          <a:bodyPr/>
          <a:lstStyle/>
          <a:p>
            <a:r>
              <a:rPr lang="en-US" sz="2800" dirty="0"/>
              <a:t>$ knife </a:t>
            </a:r>
            <a:r>
              <a:rPr lang="en-US" sz="2800" dirty="0" err="1"/>
              <a:t>ssh</a:t>
            </a:r>
            <a:r>
              <a:rPr lang="en-US" sz="2800" dirty="0"/>
              <a:t> "</a:t>
            </a:r>
            <a:r>
              <a:rPr lang="en-US" sz="2800" dirty="0" err="1"/>
              <a:t>role:proxy</a:t>
            </a:r>
            <a:r>
              <a:rPr lang="en-US" sz="2800" dirty="0"/>
              <a:t>" -x chef -P chef "</a:t>
            </a:r>
            <a:r>
              <a:rPr lang="en-US" sz="2800" dirty="0" err="1"/>
              <a:t>sudo</a:t>
            </a:r>
            <a:r>
              <a:rPr lang="en-US" sz="2800" dirty="0"/>
              <a:t> chef-client"</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008227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   node4</a:t>
            </a:r>
          </a:p>
          <a:p>
            <a:r>
              <a:rPr lang="en-US" dirty="0"/>
              <a:t>Environment: acceptance</a:t>
            </a:r>
          </a:p>
          <a:p>
            <a:r>
              <a:rPr lang="en-US" dirty="0"/>
              <a:t>FQDN:        ip-172-31-19-80.ec2.internal</a:t>
            </a:r>
          </a:p>
          <a:p>
            <a:r>
              <a:rPr lang="en-US" dirty="0"/>
              <a:t>IP:          52.23.183.92</a:t>
            </a:r>
          </a:p>
          <a:p>
            <a:r>
              <a:rPr lang="en-US" dirty="0"/>
              <a:t>Run List:    role[web]</a:t>
            </a:r>
          </a:p>
          <a:p>
            <a:r>
              <a:rPr lang="en-US" dirty="0"/>
              <a:t>Roles:       web</a:t>
            </a:r>
          </a:p>
          <a:p>
            <a:r>
              <a:rPr lang="en-US" dirty="0"/>
              <a:t>Recipes:     apache::default, my-chef-client::default, apache::server, chef-client::default, chef-client::service, chef-client::</a:t>
            </a:r>
            <a:r>
              <a:rPr lang="en-US" dirty="0" err="1"/>
              <a:t>init_service</a:t>
            </a:r>
            <a:endParaRPr lang="en-US" dirty="0"/>
          </a:p>
          <a:p>
            <a:r>
              <a:rPr lang="en-US" dirty="0"/>
              <a:t>Platform:    centos 6.7</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node4</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41</a:t>
            </a:fld>
            <a:endParaRPr lang="en-US" dirty="0"/>
          </a:p>
        </p:txBody>
      </p:sp>
      <p:pic>
        <p:nvPicPr>
          <p:cNvPr id="7" name="Picture 6"/>
          <p:cNvPicPr>
            <a:picLocks noChangeAspect="1"/>
          </p:cNvPicPr>
          <p:nvPr/>
        </p:nvPicPr>
        <p:blipFill>
          <a:blip r:embed="rId2"/>
          <a:stretch>
            <a:fillRect/>
          </a:stretch>
        </p:blipFill>
        <p:spPr>
          <a:xfrm>
            <a:off x="945302" y="339826"/>
            <a:ext cx="6984933" cy="3554530"/>
          </a:xfrm>
          <a:prstGeom prst="rect">
            <a:avLst/>
          </a:prstGeom>
          <a:ln>
            <a:solidFill>
              <a:schemeClr val="tx1"/>
            </a:solidFill>
          </a:ln>
        </p:spPr>
      </p:pic>
      <p:pic>
        <p:nvPicPr>
          <p:cNvPr id="8" name="Picture 7"/>
          <p:cNvPicPr>
            <a:picLocks noChangeAspect="1"/>
          </p:cNvPicPr>
          <p:nvPr/>
        </p:nvPicPr>
        <p:blipFill>
          <a:blip r:embed="rId3"/>
          <a:stretch>
            <a:fillRect/>
          </a:stretch>
        </p:blipFill>
        <p:spPr>
          <a:xfrm>
            <a:off x="4572632" y="1846913"/>
            <a:ext cx="6984933" cy="3554530"/>
          </a:xfrm>
          <a:prstGeom prst="rect">
            <a:avLst/>
          </a:prstGeom>
          <a:ln>
            <a:solidFill>
              <a:schemeClr val="tx1"/>
            </a:solidFill>
          </a:ln>
        </p:spPr>
      </p:pic>
      <p:pic>
        <p:nvPicPr>
          <p:cNvPr id="6" name="Picture 5"/>
          <p:cNvPicPr>
            <a:picLocks noChangeAspect="1"/>
          </p:cNvPicPr>
          <p:nvPr/>
        </p:nvPicPr>
        <p:blipFill>
          <a:blip r:embed="rId4"/>
          <a:stretch>
            <a:fillRect/>
          </a:stretch>
        </p:blipFill>
        <p:spPr>
          <a:xfrm>
            <a:off x="8355896" y="4180391"/>
            <a:ext cx="6984933" cy="3554530"/>
          </a:xfrm>
          <a:prstGeom prst="rect">
            <a:avLst/>
          </a:prstGeom>
          <a:ln>
            <a:solidFill>
              <a:schemeClr val="tx1"/>
            </a:solidFill>
          </a:ln>
        </p:spPr>
      </p:pic>
      <p:sp>
        <p:nvSpPr>
          <p:cNvPr id="9" name="Rectangle 8"/>
          <p:cNvSpPr/>
          <p:nvPr/>
        </p:nvSpPr>
        <p:spPr bwMode="auto">
          <a:xfrm>
            <a:off x="2253927" y="751194"/>
            <a:ext cx="1699389" cy="375597"/>
          </a:xfrm>
          <a:prstGeom prst="rect">
            <a:avLst/>
          </a:prstGeom>
          <a:noFill/>
          <a:ln w="381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0" name="Rectangle 9"/>
          <p:cNvSpPr/>
          <p:nvPr/>
        </p:nvSpPr>
        <p:spPr bwMode="auto">
          <a:xfrm>
            <a:off x="5787217" y="2280784"/>
            <a:ext cx="1699389" cy="375597"/>
          </a:xfrm>
          <a:prstGeom prst="rect">
            <a:avLst/>
          </a:prstGeom>
          <a:noFill/>
          <a:ln w="381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1" name="Rectangle 10"/>
          <p:cNvSpPr/>
          <p:nvPr/>
        </p:nvSpPr>
        <p:spPr bwMode="auto">
          <a:xfrm>
            <a:off x="9579539" y="4588022"/>
            <a:ext cx="1699389" cy="375597"/>
          </a:xfrm>
          <a:prstGeom prst="rect">
            <a:avLst/>
          </a:prstGeom>
          <a:noFill/>
          <a:ln w="381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TextBox 11"/>
          <p:cNvSpPr txBox="1"/>
          <p:nvPr/>
        </p:nvSpPr>
        <p:spPr bwMode="white">
          <a:xfrm>
            <a:off x="12038830" y="572338"/>
            <a:ext cx="3023125" cy="679652"/>
          </a:xfrm>
          <a:prstGeom prst="rect">
            <a:avLst/>
          </a:prstGeom>
        </p:spPr>
        <p:txBody>
          <a:bodyPr vert="horz" wrap="none" lIns="91440" tIns="91440" rIns="91440" bIns="91440" rtlCol="0">
            <a:normAutofit/>
          </a:bodyPr>
          <a:lstStyle/>
          <a:p>
            <a:r>
              <a:rPr lang="en-US" dirty="0" smtClean="0">
                <a:solidFill>
                  <a:schemeClr val="accent1"/>
                </a:solidFill>
              </a:rPr>
              <a:t>Load Balancer</a:t>
            </a:r>
          </a:p>
        </p:txBody>
      </p:sp>
      <p:cxnSp>
        <p:nvCxnSpPr>
          <p:cNvPr id="14" name="Straight Arrow Connector 13"/>
          <p:cNvCxnSpPr>
            <a:stCxn id="12" idx="1"/>
          </p:cNvCxnSpPr>
          <p:nvPr/>
        </p:nvCxnSpPr>
        <p:spPr>
          <a:xfrm flipH="1">
            <a:off x="4006981" y="912164"/>
            <a:ext cx="8031849" cy="5365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a:stCxn id="12" idx="1"/>
          </p:cNvCxnSpPr>
          <p:nvPr/>
        </p:nvCxnSpPr>
        <p:spPr>
          <a:xfrm flipH="1">
            <a:off x="7513089" y="912164"/>
            <a:ext cx="4525741" cy="160970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8" name="Straight Arrow Connector 17"/>
          <p:cNvCxnSpPr>
            <a:stCxn id="12" idx="1"/>
            <a:endCxn id="11" idx="0"/>
          </p:cNvCxnSpPr>
          <p:nvPr/>
        </p:nvCxnSpPr>
        <p:spPr>
          <a:xfrm flipH="1">
            <a:off x="10429234" y="912164"/>
            <a:ext cx="1609596" cy="367585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23685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ü"/>
            </a:pPr>
            <a:r>
              <a:rPr lang="en-US" dirty="0"/>
              <a:t>Bump the Apache cookbook version and update the homepage accordingly</a:t>
            </a:r>
          </a:p>
          <a:p>
            <a:pPr marL="609585" indent="-609585">
              <a:lnSpc>
                <a:spcPct val="120000"/>
              </a:lnSpc>
              <a:buFont typeface="Wingdings" charset="2"/>
              <a:buChar char="ü"/>
            </a:pPr>
            <a:r>
              <a:rPr lang="en-US" dirty="0" smtClean="0"/>
              <a:t>Create </a:t>
            </a:r>
            <a:r>
              <a:rPr lang="en-US" dirty="0" smtClean="0"/>
              <a:t>an environment named "</a:t>
            </a:r>
            <a:r>
              <a:rPr lang="en-US" dirty="0" smtClean="0"/>
              <a:t>acceptance"</a:t>
            </a:r>
            <a:endParaRPr lang="en-US" dirty="0" smtClean="0"/>
          </a:p>
          <a:p>
            <a:pPr marL="609585" indent="-609585">
              <a:lnSpc>
                <a:spcPct val="120000"/>
              </a:lnSpc>
              <a:buFont typeface="Wingdings" charset="2"/>
              <a:buChar char="ü"/>
            </a:pPr>
            <a:r>
              <a:rPr lang="en-US" dirty="0" smtClean="0"/>
              <a:t>Bootstrap a new web node into </a:t>
            </a:r>
            <a:r>
              <a:rPr lang="en-US" dirty="0" smtClean="0"/>
              <a:t>the acceptance </a:t>
            </a:r>
            <a:r>
              <a:rPr lang="en-US" dirty="0" smtClean="0"/>
              <a:t>environment using the new apache cookbook</a:t>
            </a:r>
            <a:endParaRPr lang="en-US" dirty="0" smtClean="0"/>
          </a:p>
          <a:p>
            <a:pPr marL="609585" indent="-609585">
              <a:lnSpc>
                <a:spcPct val="120000"/>
              </a:lnSpc>
              <a:buFont typeface="Wingdings" charset="2"/>
              <a:buChar char="ü"/>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5369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dirty="0" smtClean="0"/>
              <a:t>Update </a:t>
            </a:r>
            <a:r>
              <a:rPr lang="en-US" dirty="0" err="1" smtClean="0"/>
              <a:t>haproxy</a:t>
            </a:r>
            <a:r>
              <a:rPr lang="en-US" dirty="0" smtClean="0"/>
              <a:t> 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myhaproxy</a:t>
            </a:r>
          </a:p>
          <a:p>
            <a:r>
              <a:rPr lang="en-US" sz="2000" dirty="0"/>
              <a:t># Recipe:: default</a:t>
            </a:r>
          </a:p>
          <a:p>
            <a:r>
              <a:rPr lang="en-US" sz="2000" dirty="0"/>
              <a:t>#</a:t>
            </a:r>
          </a:p>
          <a:p>
            <a:r>
              <a:rPr lang="en-US" sz="2000" dirty="0"/>
              <a:t># Copyright (c) </a:t>
            </a:r>
            <a:r>
              <a:rPr lang="en-US" sz="2000" dirty="0" smtClean="0"/>
              <a:t>2015 </a:t>
            </a:r>
            <a:r>
              <a:rPr lang="en-US" sz="2000" dirty="0"/>
              <a:t>The Authors, All Rights Reserved.</a:t>
            </a:r>
          </a:p>
          <a:p>
            <a:endParaRPr lang="en-US" sz="2000" dirty="0"/>
          </a:p>
          <a:p>
            <a:r>
              <a:rPr lang="en-US" sz="2000" dirty="0"/>
              <a:t>webservers = search('node', '</a:t>
            </a:r>
            <a:r>
              <a:rPr lang="en-US" sz="2000" dirty="0" err="1"/>
              <a:t>recipes:apache</a:t>
            </a:r>
            <a:r>
              <a:rPr lang="en-US" sz="2000" dirty="0"/>
              <a:t>\:\:default')</a:t>
            </a:r>
          </a:p>
          <a:p>
            <a:endParaRPr lang="en-US" sz="2000" dirty="0"/>
          </a:p>
          <a:p>
            <a:r>
              <a:rPr lang="en-US" sz="2000" dirty="0"/>
              <a:t>template '/</a:t>
            </a:r>
            <a:r>
              <a:rPr lang="en-US" sz="2000" dirty="0" err="1"/>
              <a:t>etc</a:t>
            </a:r>
            <a:r>
              <a:rPr lang="en-US" sz="2000" dirty="0"/>
              <a:t>/</a:t>
            </a:r>
            <a:r>
              <a:rPr lang="en-US" sz="2000" dirty="0" err="1"/>
              <a:t>haproxy</a:t>
            </a:r>
            <a:r>
              <a:rPr lang="en-US" sz="2000" dirty="0"/>
              <a:t>/</a:t>
            </a:r>
            <a:r>
              <a:rPr lang="en-US" sz="2000" dirty="0" err="1"/>
              <a:t>haproxy.cfg</a:t>
            </a:r>
            <a:r>
              <a:rPr lang="en-US" sz="2000" dirty="0"/>
              <a:t>' </a:t>
            </a:r>
            <a:r>
              <a:rPr lang="en-US" sz="2000" dirty="0" smtClean="0"/>
              <a:t>do</a:t>
            </a:r>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haproxy</a:t>
            </a:r>
            <a:r>
              <a:rPr lang="en-US" dirty="0" smtClean="0"/>
              <a:t>/recipes/default.rb</a:t>
            </a:r>
            <a:endParaRPr lang="en-US" dirty="0"/>
          </a:p>
        </p:txBody>
      </p:sp>
      <p:sp>
        <p:nvSpPr>
          <p:cNvPr id="6" name="Text Placeholder 5"/>
          <p:cNvSpPr>
            <a:spLocks noGrp="1"/>
          </p:cNvSpPr>
          <p:nvPr>
            <p:ph type="body" sz="quarter" idx="13"/>
          </p:nvPr>
        </p:nvSpPr>
        <p:spPr>
          <a:xfrm>
            <a:off x="1135042" y="4479736"/>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err="1"/>
              <a:t>myhaproxy</a:t>
            </a:r>
            <a:endParaRPr lang="en-US" sz="2000" dirty="0"/>
          </a:p>
          <a:p>
            <a:r>
              <a:rPr lang="en-US" sz="2000" dirty="0"/>
              <a:t># Recipe:: default</a:t>
            </a:r>
          </a:p>
          <a:p>
            <a:r>
              <a:rPr lang="en-US" sz="2000" dirty="0"/>
              <a:t>#</a:t>
            </a:r>
          </a:p>
          <a:p>
            <a:r>
              <a:rPr lang="en-US" sz="2000" dirty="0"/>
              <a:t># Copyright (c) 2015 The Authors, All Rights Reserved.</a:t>
            </a:r>
          </a:p>
          <a:p>
            <a:endParaRPr lang="en-US" sz="2000" dirty="0"/>
          </a:p>
          <a:p>
            <a:r>
              <a:rPr lang="en-US" sz="2000" dirty="0"/>
              <a:t>webservers = search('node', </a:t>
            </a:r>
            <a:r>
              <a:rPr lang="en-US" sz="2000" dirty="0" smtClean="0"/>
              <a:t>"</a:t>
            </a:r>
            <a:r>
              <a:rPr lang="en-US" sz="2000" dirty="0" err="1" smtClean="0"/>
              <a:t>role:web</a:t>
            </a:r>
            <a:r>
              <a:rPr lang="en-US" sz="2000" dirty="0" smtClean="0"/>
              <a:t> </a:t>
            </a:r>
            <a:r>
              <a:rPr lang="en-US" sz="2000" dirty="0"/>
              <a:t>AND </a:t>
            </a:r>
            <a:r>
              <a:rPr lang="en-US" sz="2000" dirty="0" err="1"/>
              <a:t>chef_environment</a:t>
            </a:r>
            <a:r>
              <a:rPr lang="en-US" sz="2000" dirty="0"/>
              <a:t>:#{</a:t>
            </a:r>
            <a:r>
              <a:rPr lang="en-US" sz="2000" dirty="0" err="1"/>
              <a:t>node.chef_environment</a:t>
            </a:r>
            <a:r>
              <a:rPr lang="en-US" sz="2000" dirty="0" smtClean="0"/>
              <a:t>}")</a:t>
            </a:r>
            <a:endParaRPr lang="en-US" sz="2000" dirty="0"/>
          </a:p>
          <a:p>
            <a:endParaRPr lang="en-US" sz="2000" dirty="0"/>
          </a:p>
          <a:p>
            <a:r>
              <a:rPr lang="en-US" sz="2000" dirty="0"/>
              <a:t>template '/</a:t>
            </a:r>
            <a:r>
              <a:rPr lang="en-US" sz="2000" dirty="0" err="1"/>
              <a:t>etc</a:t>
            </a:r>
            <a:r>
              <a:rPr lang="en-US" sz="2000" dirty="0"/>
              <a:t>/</a:t>
            </a:r>
            <a:r>
              <a:rPr lang="en-US" sz="2000" dirty="0" err="1"/>
              <a:t>haproxy</a:t>
            </a:r>
            <a:r>
              <a:rPr lang="en-US" sz="2000" dirty="0"/>
              <a:t>/</a:t>
            </a:r>
            <a:r>
              <a:rPr lang="en-US" sz="2000" dirty="0" err="1"/>
              <a:t>haproxy.cfg</a:t>
            </a:r>
            <a:r>
              <a:rPr lang="en-US" sz="2000" dirty="0"/>
              <a:t>' do</a:t>
            </a:r>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haproxy</a:t>
            </a:r>
            <a:r>
              <a:rPr lang="en-US" dirty="0" smtClean="0"/>
              <a:t>/recipes/default.rb</a:t>
            </a:r>
            <a:endParaRPr lang="en-US" dirty="0"/>
          </a:p>
        </p:txBody>
      </p:sp>
      <p:sp>
        <p:nvSpPr>
          <p:cNvPr id="6" name="Text Placeholder 5"/>
          <p:cNvSpPr>
            <a:spLocks noGrp="1"/>
          </p:cNvSpPr>
          <p:nvPr>
            <p:ph type="body" sz="quarter" idx="13"/>
          </p:nvPr>
        </p:nvSpPr>
        <p:spPr>
          <a:xfrm>
            <a:off x="1135042" y="448980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a:t>
            </a:r>
            <a:r>
              <a:rPr lang="en-US" dirty="0" err="1" smtClean="0"/>
              <a:t>haproxy</a:t>
            </a:r>
            <a:r>
              <a:rPr lang="en-US" dirty="0" smtClean="0"/>
              <a:t> metadata.rb</a:t>
            </a:r>
            <a:endParaRPr lang="en-US" dirty="0"/>
          </a:p>
        </p:txBody>
      </p:sp>
      <p:sp>
        <p:nvSpPr>
          <p:cNvPr id="3" name="Content Placeholder 2"/>
          <p:cNvSpPr>
            <a:spLocks noGrp="1"/>
          </p:cNvSpPr>
          <p:nvPr>
            <p:ph sz="quarter" idx="10"/>
          </p:nvPr>
        </p:nvSpPr>
        <p:spPr/>
        <p:txBody>
          <a:bodyPr/>
          <a:lstStyle/>
          <a:p>
            <a:r>
              <a:rPr lang="en-US" dirty="0" smtClean="0"/>
              <a:t>name             </a:t>
            </a:r>
            <a:r>
              <a:rPr lang="en-US" dirty="0"/>
              <a:t>'myhaproxy'</a:t>
            </a:r>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a:t>
            </a:r>
            <a:r>
              <a:rPr lang="en-US" dirty="0"/>
              <a:t>myhaproxy'</a:t>
            </a:r>
          </a:p>
          <a:p>
            <a:r>
              <a:rPr lang="en-US" dirty="0"/>
              <a:t>long_description 'Installs/Configures myhaproxy'</a:t>
            </a:r>
          </a:p>
          <a:p>
            <a:r>
              <a:rPr lang="en-US" dirty="0" smtClean="0"/>
              <a:t>version          '1.0.0'</a:t>
            </a:r>
            <a:endParaRPr lang="en-US" dirty="0"/>
          </a:p>
          <a:p>
            <a:endParaRPr lang="en-US" dirty="0"/>
          </a:p>
          <a:p>
            <a:r>
              <a:rPr lang="en-US" dirty="0"/>
              <a:t>depends </a:t>
            </a:r>
            <a:r>
              <a:rPr lang="en-US" dirty="0" smtClean="0"/>
              <a:t>'apache'</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haproxy</a:t>
            </a:r>
            <a:r>
              <a:rPr lang="en-US" dirty="0" smtClean="0"/>
              <a:t>/metadata.rb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a:t>Resolving cookbook dependencies...</a:t>
            </a:r>
          </a:p>
          <a:p>
            <a:r>
              <a:rPr lang="en-US" dirty="0"/>
              <a:t>Fetching 'apache' from source at ../apache</a:t>
            </a:r>
          </a:p>
          <a:p>
            <a:r>
              <a:rPr lang="en-US" dirty="0"/>
              <a:t>Fetching '</a:t>
            </a:r>
            <a:r>
              <a:rPr lang="en-US" dirty="0" err="1"/>
              <a:t>haproxy</a:t>
            </a:r>
            <a:r>
              <a:rPr lang="en-US" dirty="0"/>
              <a:t>' from source at .</a:t>
            </a:r>
          </a:p>
          <a:p>
            <a:r>
              <a:rPr lang="en-US" dirty="0"/>
              <a:t>Using apache (0.3.1) from source at ../apache</a:t>
            </a:r>
          </a:p>
          <a:p>
            <a:r>
              <a:rPr lang="en-US" dirty="0"/>
              <a:t>Using apache2 (3.1.0)</a:t>
            </a:r>
          </a:p>
          <a:p>
            <a:r>
              <a:rPr lang="en-US" dirty="0"/>
              <a:t>Using </a:t>
            </a:r>
            <a:r>
              <a:rPr lang="en-US" dirty="0" err="1"/>
              <a:t>haproxy</a:t>
            </a:r>
            <a:r>
              <a:rPr lang="en-US" dirty="0"/>
              <a:t> (1.0.0)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a:t>
            </a:r>
            <a:r>
              <a:rPr lang="en-US" dirty="0" err="1" smtClean="0"/>
              <a:t>haproxy</a:t>
            </a:r>
            <a:endParaRPr lang="en-US" dirty="0" smtClean="0"/>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apache (0.3.1) (frozen)</a:t>
            </a:r>
          </a:p>
          <a:p>
            <a:r>
              <a:rPr lang="en-US" dirty="0"/>
              <a:t>Uploaded </a:t>
            </a:r>
            <a:r>
              <a:rPr lang="en-US" dirty="0" err="1"/>
              <a:t>haproxy</a:t>
            </a:r>
            <a:r>
              <a:rPr lang="en-US" dirty="0"/>
              <a:t> (1.0.0) to: 'https://api.chef.io:443/organizations</a:t>
            </a:r>
            <a:r>
              <a:rPr lang="en-US" dirty="0" smtClean="0"/>
              <a:t>/ORGNAME'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99583"/>
            <a:ext cx="14423693" cy="5165468"/>
          </a:xfrm>
        </p:spPr>
        <p:txBody>
          <a:bodyPr/>
          <a:lstStyle/>
          <a:p>
            <a:r>
              <a:rPr lang="en-US" sz="1800" dirty="0" smtClean="0"/>
              <a:t>...</a:t>
            </a:r>
            <a:endParaRPr lang="en-US" sz="1800" dirty="0"/>
          </a:p>
          <a:p>
            <a:r>
              <a:rPr lang="en-US" sz="1800" dirty="0"/>
              <a:t>ec2-54-88-169-195.compute-1.amazonaws.com   * directory[/</a:t>
            </a:r>
            <a:r>
              <a:rPr lang="en-US" sz="1800" dirty="0" err="1"/>
              <a:t>var</a:t>
            </a:r>
            <a:r>
              <a:rPr lang="en-US" sz="1800" dirty="0"/>
              <a:t>/log/chef] action create (up to date)</a:t>
            </a:r>
          </a:p>
          <a:p>
            <a:r>
              <a:rPr lang="en-US" sz="1800" dirty="0"/>
              <a:t>ec2-54-88-169-195.compute-1.amazonaws.com   * directory[/</a:t>
            </a:r>
            <a:r>
              <a:rPr lang="en-US" sz="1800" dirty="0" err="1"/>
              <a:t>etc</a:t>
            </a:r>
            <a:r>
              <a:rPr lang="en-US" sz="1800" dirty="0"/>
              <a:t>/chef] action create (up to date)</a:t>
            </a:r>
          </a:p>
          <a:p>
            <a:r>
              <a:rPr lang="en-US" sz="1800" dirty="0"/>
              <a:t>ec2-54-88-169-195.compute-1.amazonaws.com   * template[/</a:t>
            </a:r>
            <a:r>
              <a:rPr lang="en-US" sz="1800" dirty="0" err="1"/>
              <a:t>etc</a:t>
            </a:r>
            <a:r>
              <a:rPr lang="en-US" sz="1800" dirty="0"/>
              <a:t>/</a:t>
            </a:r>
            <a:r>
              <a:rPr lang="en-US" sz="1800" dirty="0" err="1"/>
              <a:t>init.d</a:t>
            </a:r>
            <a:r>
              <a:rPr lang="en-US" sz="1800" dirty="0"/>
              <a:t>/chef-client] action create (up to date)</a:t>
            </a:r>
          </a:p>
          <a:p>
            <a:r>
              <a:rPr lang="en-US" sz="1800" dirty="0"/>
              <a:t>ec2-54-88-169-195.compute-1.amazonaws.com   * template[/</a:t>
            </a:r>
            <a:r>
              <a:rPr lang="en-US" sz="1800" dirty="0" err="1"/>
              <a:t>etc</a:t>
            </a:r>
            <a:r>
              <a:rPr lang="en-US" sz="1800" dirty="0"/>
              <a:t>/</a:t>
            </a:r>
            <a:r>
              <a:rPr lang="en-US" sz="1800" dirty="0" err="1"/>
              <a:t>sysconfig</a:t>
            </a:r>
            <a:r>
              <a:rPr lang="en-US" sz="1800" dirty="0"/>
              <a:t>/chef-client] action create (up to date)</a:t>
            </a:r>
          </a:p>
          <a:p>
            <a:r>
              <a:rPr lang="en-US" sz="1800" dirty="0"/>
              <a:t>ec2-54-88-169-195.compute-1.amazonaws.com   * service[chef-client] action enable (up to date)</a:t>
            </a:r>
          </a:p>
          <a:p>
            <a:r>
              <a:rPr lang="en-US" sz="1800" dirty="0"/>
              <a:t>ec2-54-88-169-195.compute-1.amazonaws.com   * service[chef-client] action start (up to date)</a:t>
            </a:r>
          </a:p>
          <a:p>
            <a:r>
              <a:rPr lang="en-US" sz="1800" dirty="0"/>
              <a:t>ec2-54-88-169-195.compute-1.amazonaws.com</a:t>
            </a:r>
          </a:p>
          <a:p>
            <a:r>
              <a:rPr lang="en-US" sz="1800" dirty="0"/>
              <a:t>ec2-54-88-169-195.compute-1.amazonaws.com Running handlers:</a:t>
            </a:r>
          </a:p>
          <a:p>
            <a:r>
              <a:rPr lang="en-US" sz="1800" dirty="0"/>
              <a:t>ec2-54-88-169-195.compute-1.amazonaws.com Running handlers complete</a:t>
            </a:r>
          </a:p>
          <a:p>
            <a:r>
              <a:rPr lang="en-US" sz="1800" dirty="0"/>
              <a:t>ec2-54-88-169-195.compute-1.amazonaws.com Chef Client finished, 0/13 resources updated in 28.735845396 seconds</a:t>
            </a:r>
          </a:p>
        </p:txBody>
      </p:sp>
      <p:sp>
        <p:nvSpPr>
          <p:cNvPr id="3" name="Title 2"/>
          <p:cNvSpPr>
            <a:spLocks noGrp="1"/>
          </p:cNvSpPr>
          <p:nvPr>
            <p:ph type="title"/>
          </p:nvPr>
        </p:nvSpPr>
        <p:spPr>
          <a:xfrm>
            <a:off x="583660" y="233464"/>
            <a:ext cx="14961140" cy="898913"/>
          </a:xfrm>
        </p:spPr>
        <p:txBody>
          <a:bodyPr/>
          <a:lstStyle/>
          <a:p>
            <a:r>
              <a:rPr lang="en-US" dirty="0" smtClean="0"/>
              <a:t>GE: Run chef-client on all nodes</a:t>
            </a:r>
            <a:endParaRPr lang="en-US" dirty="0"/>
          </a:p>
        </p:txBody>
      </p:sp>
      <p:sp>
        <p:nvSpPr>
          <p:cNvPr id="4" name="Text Placeholder 3"/>
          <p:cNvSpPr>
            <a:spLocks noGrp="1"/>
          </p:cNvSpPr>
          <p:nvPr>
            <p:ph type="body" sz="quarter" idx="11"/>
          </p:nvPr>
        </p:nvSpPr>
        <p:spPr>
          <a:xfrm>
            <a:off x="1121104" y="1337149"/>
            <a:ext cx="14422528" cy="1203039"/>
          </a:xfrm>
        </p:spPr>
        <p:txBody>
          <a:bodyPr/>
          <a:lstStyle/>
          <a:p>
            <a:r>
              <a:rPr lang="en-US" sz="3000" dirty="0" smtClean="0">
                <a:latin typeface="Courier New" panose="02070309020205020404" pitchFamily="49" charset="0"/>
                <a:cs typeface="Courier New" panose="02070309020205020404" pitchFamily="49" charset="0"/>
              </a:rPr>
              <a:t>$ knife </a:t>
            </a:r>
            <a:r>
              <a:rPr lang="en-US" sz="3000" dirty="0" err="1" smtClean="0">
                <a:latin typeface="Courier New" panose="02070309020205020404" pitchFamily="49" charset="0"/>
                <a:cs typeface="Courier New" panose="02070309020205020404" pitchFamily="49" charset="0"/>
              </a:rPr>
              <a:t>ssh</a:t>
            </a:r>
            <a:r>
              <a:rPr lang="en-US" sz="3000" dirty="0">
                <a:latin typeface="Courier New" panose="02070309020205020404" pitchFamily="49" charset="0"/>
                <a:cs typeface="Courier New" panose="02070309020205020404" pitchFamily="49" charset="0"/>
              </a:rPr>
              <a:t> </a:t>
            </a:r>
            <a:r>
              <a:rPr lang="en-US" sz="3000" dirty="0" smtClean="0">
                <a:latin typeface="Courier New" panose="02070309020205020404" pitchFamily="49" charset="0"/>
                <a:cs typeface="Courier New" panose="02070309020205020404" pitchFamily="49" charset="0"/>
              </a:rPr>
              <a:t>"</a:t>
            </a:r>
            <a:r>
              <a:rPr lang="en-US" sz="3200" dirty="0" smtClean="0">
                <a:latin typeface="Courier New"/>
                <a:cs typeface="Courier New"/>
              </a:rPr>
              <a:t>*:*</a:t>
            </a:r>
            <a:r>
              <a:rPr lang="en-US" sz="3000" dirty="0" smtClean="0">
                <a:latin typeface="Courier New" panose="02070309020205020404" pitchFamily="49" charset="0"/>
                <a:cs typeface="Courier New" panose="02070309020205020404" pitchFamily="49" charset="0"/>
              </a:rPr>
              <a:t>" -x USERNAME -P PASSWORD "sudo chef-client"</a:t>
            </a:r>
            <a:endParaRPr lang="en-US" sz="30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539579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54</a:t>
            </a:fld>
            <a:endParaRPr lang="en-US" dirty="0"/>
          </a:p>
        </p:txBody>
      </p:sp>
      <p:pic>
        <p:nvPicPr>
          <p:cNvPr id="7" name="Picture 6"/>
          <p:cNvPicPr>
            <a:picLocks noChangeAspect="1"/>
          </p:cNvPicPr>
          <p:nvPr/>
        </p:nvPicPr>
        <p:blipFill>
          <a:blip r:embed="rId2"/>
          <a:stretch>
            <a:fillRect/>
          </a:stretch>
        </p:blipFill>
        <p:spPr>
          <a:xfrm>
            <a:off x="945302" y="339826"/>
            <a:ext cx="6984933" cy="3554530"/>
          </a:xfrm>
          <a:prstGeom prst="rect">
            <a:avLst/>
          </a:prstGeom>
          <a:ln>
            <a:solidFill>
              <a:schemeClr val="tx1"/>
            </a:solidFill>
          </a:ln>
        </p:spPr>
      </p:pic>
      <p:pic>
        <p:nvPicPr>
          <p:cNvPr id="8" name="Picture 7"/>
          <p:cNvPicPr>
            <a:picLocks noChangeAspect="1"/>
          </p:cNvPicPr>
          <p:nvPr/>
        </p:nvPicPr>
        <p:blipFill>
          <a:blip r:embed="rId3"/>
          <a:stretch>
            <a:fillRect/>
          </a:stretch>
        </p:blipFill>
        <p:spPr>
          <a:xfrm>
            <a:off x="4572632" y="1846913"/>
            <a:ext cx="6984933" cy="3554530"/>
          </a:xfrm>
          <a:prstGeom prst="rect">
            <a:avLst/>
          </a:prstGeom>
          <a:ln>
            <a:solidFill>
              <a:schemeClr val="tx1"/>
            </a:solidFill>
          </a:ln>
        </p:spPr>
      </p:pic>
      <p:sp>
        <p:nvSpPr>
          <p:cNvPr id="9" name="Rectangle 8"/>
          <p:cNvSpPr/>
          <p:nvPr/>
        </p:nvSpPr>
        <p:spPr bwMode="auto">
          <a:xfrm>
            <a:off x="2253927" y="751194"/>
            <a:ext cx="1699389" cy="375597"/>
          </a:xfrm>
          <a:prstGeom prst="rect">
            <a:avLst/>
          </a:prstGeom>
          <a:noFill/>
          <a:ln w="381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0" name="Rectangle 9"/>
          <p:cNvSpPr/>
          <p:nvPr/>
        </p:nvSpPr>
        <p:spPr bwMode="auto">
          <a:xfrm>
            <a:off x="5787217" y="2280784"/>
            <a:ext cx="1699389" cy="375597"/>
          </a:xfrm>
          <a:prstGeom prst="rect">
            <a:avLst/>
          </a:prstGeom>
          <a:noFill/>
          <a:ln w="381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TextBox 11"/>
          <p:cNvSpPr txBox="1"/>
          <p:nvPr/>
        </p:nvSpPr>
        <p:spPr bwMode="white">
          <a:xfrm>
            <a:off x="12038830" y="572338"/>
            <a:ext cx="3023125" cy="679652"/>
          </a:xfrm>
          <a:prstGeom prst="rect">
            <a:avLst/>
          </a:prstGeom>
        </p:spPr>
        <p:txBody>
          <a:bodyPr vert="horz" wrap="none" lIns="91440" tIns="91440" rIns="91440" bIns="91440" rtlCol="0">
            <a:normAutofit/>
          </a:bodyPr>
          <a:lstStyle/>
          <a:p>
            <a:r>
              <a:rPr lang="en-US" dirty="0" smtClean="0">
                <a:solidFill>
                  <a:schemeClr val="accent1"/>
                </a:solidFill>
              </a:rPr>
              <a:t>Load Balancer</a:t>
            </a:r>
          </a:p>
        </p:txBody>
      </p:sp>
      <p:cxnSp>
        <p:nvCxnSpPr>
          <p:cNvPr id="14" name="Straight Arrow Connector 13"/>
          <p:cNvCxnSpPr>
            <a:stCxn id="12" idx="1"/>
          </p:cNvCxnSpPr>
          <p:nvPr/>
        </p:nvCxnSpPr>
        <p:spPr>
          <a:xfrm flipH="1">
            <a:off x="4006981" y="912164"/>
            <a:ext cx="8031849" cy="5365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a:stCxn id="12" idx="1"/>
          </p:cNvCxnSpPr>
          <p:nvPr/>
        </p:nvCxnSpPr>
        <p:spPr>
          <a:xfrm flipH="1">
            <a:off x="7513089" y="912164"/>
            <a:ext cx="4525741" cy="160970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15" name="TextBox 14"/>
          <p:cNvSpPr txBox="1"/>
          <p:nvPr/>
        </p:nvSpPr>
        <p:spPr bwMode="white">
          <a:xfrm>
            <a:off x="12191230" y="2084042"/>
            <a:ext cx="3023125" cy="679652"/>
          </a:xfrm>
          <a:prstGeom prst="rect">
            <a:avLst/>
          </a:prstGeom>
        </p:spPr>
        <p:txBody>
          <a:bodyPr vert="horz" wrap="none" lIns="91440" tIns="91440" rIns="91440" bIns="91440" rtlCol="0">
            <a:normAutofit/>
          </a:bodyPr>
          <a:lstStyle/>
          <a:p>
            <a:r>
              <a:rPr lang="en-US" dirty="0" smtClean="0">
                <a:solidFill>
                  <a:schemeClr val="accent1"/>
                </a:solidFill>
              </a:rPr>
              <a:t>Node4</a:t>
            </a:r>
          </a:p>
        </p:txBody>
      </p:sp>
      <p:pic>
        <p:nvPicPr>
          <p:cNvPr id="13" name="Picture 12"/>
          <p:cNvPicPr>
            <a:picLocks noChangeAspect="1"/>
          </p:cNvPicPr>
          <p:nvPr/>
        </p:nvPicPr>
        <p:blipFill>
          <a:blip r:embed="rId4"/>
          <a:stretch>
            <a:fillRect/>
          </a:stretch>
        </p:blipFill>
        <p:spPr>
          <a:xfrm>
            <a:off x="8392987" y="4274651"/>
            <a:ext cx="7134755" cy="3630772"/>
          </a:xfrm>
          <a:prstGeom prst="rect">
            <a:avLst/>
          </a:prstGeom>
          <a:ln>
            <a:solidFill>
              <a:schemeClr val="tx1"/>
            </a:solidFill>
          </a:ln>
        </p:spPr>
      </p:pic>
      <p:sp>
        <p:nvSpPr>
          <p:cNvPr id="11" name="Rectangle 10"/>
          <p:cNvSpPr/>
          <p:nvPr/>
        </p:nvSpPr>
        <p:spPr bwMode="auto">
          <a:xfrm>
            <a:off x="9955194" y="4695335"/>
            <a:ext cx="1699389" cy="375597"/>
          </a:xfrm>
          <a:prstGeom prst="rect">
            <a:avLst/>
          </a:prstGeom>
          <a:noFill/>
          <a:ln w="381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8" name="Straight Arrow Connector 17"/>
          <p:cNvCxnSpPr>
            <a:stCxn id="15" idx="1"/>
            <a:endCxn id="11" idx="0"/>
          </p:cNvCxnSpPr>
          <p:nvPr/>
        </p:nvCxnSpPr>
        <p:spPr>
          <a:xfrm flipH="1">
            <a:off x="10804889" y="2423868"/>
            <a:ext cx="1386341" cy="227146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2180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a:t>
            </a:r>
            <a:r>
              <a:rPr lang="en-US" dirty="0" err="1" smtClean="0"/>
              <a:t>haproxy</a:t>
            </a:r>
            <a:r>
              <a:rPr lang="en-US" dirty="0" smtClean="0"/>
              <a:t>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myhaproxy 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When defining search criteria what happens when you </a:t>
            </a:r>
            <a:r>
              <a:rPr lang="en-US" b="1" dirty="0" smtClean="0"/>
              <a:t>AND</a:t>
            </a:r>
            <a:r>
              <a:rPr lang="en-US" dirty="0" smtClean="0"/>
              <a:t> in a query? </a:t>
            </a:r>
          </a:p>
          <a:p>
            <a:endParaRPr lang="en-US" dirty="0"/>
          </a:p>
          <a:p>
            <a:r>
              <a:rPr lang="en-US" dirty="0" smtClean="0"/>
              <a:t>What happens when you use an </a:t>
            </a:r>
            <a:r>
              <a:rPr lang="en-US" b="1" dirty="0" smtClean="0"/>
              <a:t>OR</a:t>
            </a:r>
            <a:r>
              <a:rPr lang="en-US" dirty="0" smtClean="0"/>
              <a:t> in a query?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20518</TotalTime>
  <Words>5895</Words>
  <Application>Microsoft Macintosh PowerPoint</Application>
  <PresentationFormat>Custom</PresentationFormat>
  <Paragraphs>742</Paragraphs>
  <Slides>59</Slides>
  <Notes>54</Notes>
  <HiddenSlides>0</HiddenSlides>
  <MMClips>0</MMClips>
  <ScaleCrop>false</ScaleCrop>
  <HeadingPairs>
    <vt:vector size="4" baseType="variant">
      <vt:variant>
        <vt:lpstr>Theme</vt:lpstr>
      </vt:variant>
      <vt:variant>
        <vt:i4>1</vt:i4>
      </vt:variant>
      <vt:variant>
        <vt:lpstr>Slide Titles</vt:lpstr>
      </vt:variant>
      <vt:variant>
        <vt:i4>59</vt:i4>
      </vt:variant>
    </vt:vector>
  </HeadingPairs>
  <TitlesOfParts>
    <vt:vector size="60" baseType="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nodes are in Production Environment </vt:lpstr>
      <vt:lpstr>Production</vt:lpstr>
      <vt:lpstr>Lab: Converge All Web Nodes</vt:lpstr>
      <vt:lpstr>Test Environment</vt:lpstr>
      <vt:lpstr>Lab: Acceptance Environment</vt:lpstr>
      <vt:lpstr>GE: Bump the cookbook version number</vt:lpstr>
      <vt:lpstr>Lab: Update index.html.erb</vt:lpstr>
      <vt:lpstr>Lab: Upload the Cookbook</vt:lpstr>
      <vt:lpstr>Lab: Upload the Cookbook</vt:lpstr>
      <vt:lpstr>Lab: Acceptance Environment</vt:lpstr>
      <vt:lpstr>Lab: Create a New Environment File </vt:lpstr>
      <vt:lpstr>Lab: Upload the .rb File</vt:lpstr>
      <vt:lpstr>Lab: Verify that the Environment was Set </vt:lpstr>
      <vt:lpstr>Lab: Verify the Contents of the Environment</vt:lpstr>
      <vt:lpstr>Lab: Acceptance Environment</vt:lpstr>
      <vt:lpstr>Lab: Bootstrap a new node into the Acceptance Environment</vt:lpstr>
      <vt:lpstr>Lab: Acceptance Environment</vt:lpstr>
      <vt:lpstr>Lab: Update Load balancing pool</vt:lpstr>
      <vt:lpstr>Lab: Verify that the Environment Was Set </vt:lpstr>
      <vt:lpstr>PowerPoint Presentation</vt:lpstr>
      <vt:lpstr>Lab: Acceptance Environment</vt:lpstr>
      <vt:lpstr>Separating Environments</vt:lpstr>
      <vt:lpstr>Expected Situation</vt:lpstr>
      <vt:lpstr>Balancing Nodes</vt:lpstr>
      <vt:lpstr>Search Criteria</vt:lpstr>
      <vt:lpstr>Search Criteria</vt:lpstr>
      <vt:lpstr>GE: Modify the myhaproxy default.rb </vt:lpstr>
      <vt:lpstr>GE: Separate Environments</vt:lpstr>
      <vt:lpstr>GE: Version the haproxy metadata.rb</vt:lpstr>
      <vt:lpstr>GE: Run 'berks install'</vt:lpstr>
      <vt:lpstr>GE: Run 'berks upload'</vt:lpstr>
      <vt:lpstr>GE: Run chef-client on all nodes</vt:lpstr>
      <vt:lpstr>PowerPoint Presentation</vt:lpstr>
      <vt:lpstr>GE: Separate Environments</vt:lpstr>
      <vt:lpstr>A Brief Recap</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John Fitzpatrick</cp:lastModifiedBy>
  <cp:revision>2174</cp:revision>
  <cp:lastPrinted>2015-02-07T23:49:10Z</cp:lastPrinted>
  <dcterms:created xsi:type="dcterms:W3CDTF">2012-09-13T17:36:07Z</dcterms:created>
  <dcterms:modified xsi:type="dcterms:W3CDTF">2015-11-04T17:04:21Z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